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sldIdLst>
    <p:sldId id="256" r:id="rId2"/>
    <p:sldId id="387" r:id="rId3"/>
    <p:sldId id="725" r:id="rId4"/>
    <p:sldId id="747" r:id="rId5"/>
    <p:sldId id="746" r:id="rId6"/>
    <p:sldId id="727" r:id="rId7"/>
    <p:sldId id="734" r:id="rId8"/>
    <p:sldId id="733" r:id="rId9"/>
    <p:sldId id="720" r:id="rId10"/>
    <p:sldId id="713" r:id="rId11"/>
    <p:sldId id="748" r:id="rId12"/>
    <p:sldId id="719" r:id="rId13"/>
    <p:sldId id="723" r:id="rId14"/>
    <p:sldId id="749" r:id="rId15"/>
    <p:sldId id="744" r:id="rId16"/>
    <p:sldId id="69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86441" autoAdjust="0"/>
  </p:normalViewPr>
  <p:slideViewPr>
    <p:cSldViewPr>
      <p:cViewPr varScale="1">
        <p:scale>
          <a:sx n="85" d="100"/>
          <a:sy n="85" d="100"/>
        </p:scale>
        <p:origin x="1272" y="29"/>
      </p:cViewPr>
      <p:guideLst>
        <p:guide orient="horz" pos="2160"/>
        <p:guide pos="2880"/>
      </p:guideLst>
    </p:cSldViewPr>
  </p:slideViewPr>
  <p:outlineViewPr>
    <p:cViewPr>
      <p:scale>
        <a:sx n="33" d="100"/>
        <a:sy n="33" d="100"/>
      </p:scale>
      <p:origin x="264" y="342691"/>
    </p:cViewPr>
  </p:outlineViewPr>
  <p:notesTextViewPr>
    <p:cViewPr>
      <p:scale>
        <a:sx n="100" d="100"/>
        <a:sy n="100" d="100"/>
      </p:scale>
      <p:origin x="0" y="0"/>
    </p:cViewPr>
  </p:notesTextViewPr>
  <p:sorterViewPr>
    <p:cViewPr>
      <p:scale>
        <a:sx n="66" d="100"/>
        <a:sy n="66" d="100"/>
      </p:scale>
      <p:origin x="0" y="69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ahoma"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smtClean="0">
                <a:latin typeface="Tahoma" charset="0"/>
                <a:cs typeface="+mn-cs"/>
              </a:defRPr>
            </a:lvl1pPr>
          </a:lstStyle>
          <a:p>
            <a:pPr>
              <a:defRPr/>
            </a:pPr>
            <a:fld id="{A35EF008-621B-4FC3-AEF6-FBCE0675C0B4}" type="datetimeFigureOut">
              <a:rPr lang="en-US"/>
              <a:pPr>
                <a:defRPr/>
              </a:pPr>
              <a:t>4/30/2019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ahoma"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smtClean="0">
                <a:latin typeface="Tahoma" charset="0"/>
                <a:cs typeface="+mn-cs"/>
              </a:defRPr>
            </a:lvl1pPr>
          </a:lstStyle>
          <a:p>
            <a:pPr>
              <a:defRPr/>
            </a:pPr>
            <a:fld id="{0DBEB7B3-DB46-429B-AE23-1B0225A0C2A2}" type="slidenum">
              <a:rPr lang="en-US"/>
              <a:pPr>
                <a:defRPr/>
              </a:pPr>
              <a:t>‹#›</a:t>
            </a:fld>
            <a:endParaRPr lang="en-US"/>
          </a:p>
        </p:txBody>
      </p:sp>
    </p:spTree>
    <p:extLst>
      <p:ext uri="{BB962C8B-B14F-4D97-AF65-F5344CB8AC3E}">
        <p14:creationId xmlns:p14="http://schemas.microsoft.com/office/powerpoint/2010/main" val="24972944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178EC6-4699-4D14-BFF2-DA720A7F3BAC}" type="slidenum">
              <a:rPr lang="en-US">
                <a:latin typeface="Tahoma" pitchFamily="34" charset="0"/>
              </a:rPr>
              <a:pPr/>
              <a:t>1</a:t>
            </a:fld>
            <a:endParaRPr lang="en-US">
              <a:latin typeface="Tahoma" pitchFamily="34" charset="0"/>
            </a:endParaRPr>
          </a:p>
        </p:txBody>
      </p:sp>
    </p:spTree>
    <p:extLst>
      <p:ext uri="{BB962C8B-B14F-4D97-AF65-F5344CB8AC3E}">
        <p14:creationId xmlns:p14="http://schemas.microsoft.com/office/powerpoint/2010/main" val="96106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7569D7-DD1D-4B07-B074-E6B87367E4C6}" type="slidenum">
              <a:rPr lang="en-US">
                <a:latin typeface="Tahoma" pitchFamily="34" charset="0"/>
              </a:rPr>
              <a:pPr/>
              <a:t>2</a:t>
            </a:fld>
            <a:endParaRPr lang="en-US">
              <a:latin typeface="Tahoma" pitchFamily="34" charset="0"/>
            </a:endParaRPr>
          </a:p>
        </p:txBody>
      </p:sp>
    </p:spTree>
    <p:extLst>
      <p:ext uri="{BB962C8B-B14F-4D97-AF65-F5344CB8AC3E}">
        <p14:creationId xmlns:p14="http://schemas.microsoft.com/office/powerpoint/2010/main" val="1756449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GR Chess.jpg"/>
          <p:cNvPicPr>
            <a:picLocks noChangeAspect="1"/>
          </p:cNvPicPr>
          <p:nvPr/>
        </p:nvPicPr>
        <p:blipFill>
          <a:blip r:embed="rId2"/>
          <a:stretch>
            <a:fillRect/>
          </a:stretch>
        </p:blipFill>
        <p:spPr>
          <a:xfrm>
            <a:off x="0" y="0"/>
            <a:ext cx="9144000" cy="6096704"/>
          </a:xfrm>
          <a:prstGeom prst="rect">
            <a:avLst/>
          </a:prstGeom>
        </p:spPr>
      </p:pic>
      <p:sp>
        <p:nvSpPr>
          <p:cNvPr id="2" name="Title 1"/>
          <p:cNvSpPr>
            <a:spLocks noGrp="1"/>
          </p:cNvSpPr>
          <p:nvPr>
            <p:ph type="ctrTitle"/>
          </p:nvPr>
        </p:nvSpPr>
        <p:spPr>
          <a:xfrm>
            <a:off x="3200400" y="1143000"/>
            <a:ext cx="5791200" cy="1470025"/>
          </a:xfrm>
        </p:spPr>
        <p:txBody>
          <a:bodyPr>
            <a:normAutofit/>
          </a:bodyPr>
          <a:lstStyle>
            <a:lvl1pPr algn="r">
              <a:defRPr sz="2800"/>
            </a:lvl1pPr>
          </a:lstStyle>
          <a:p>
            <a:r>
              <a:rPr lang="en-US"/>
              <a:t>Click to edit Master title style</a:t>
            </a:r>
            <a:endParaRPr lang="en-US" dirty="0"/>
          </a:p>
        </p:txBody>
      </p:sp>
      <p:sp>
        <p:nvSpPr>
          <p:cNvPr id="3" name="Subtitle 2"/>
          <p:cNvSpPr>
            <a:spLocks noGrp="1"/>
          </p:cNvSpPr>
          <p:nvPr>
            <p:ph type="subTitle" idx="1"/>
          </p:nvPr>
        </p:nvSpPr>
        <p:spPr>
          <a:xfrm>
            <a:off x="3810000" y="2667000"/>
            <a:ext cx="5181600" cy="1752600"/>
          </a:xfrm>
        </p:spPr>
        <p:txBody>
          <a:bodyPr>
            <a:norm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D033D3-F131-4681-9096-C4ABA414F868}" type="slidenum">
              <a:rPr lang="en-US" smtClean="0"/>
              <a:pPr>
                <a:defRPr/>
              </a:pPr>
              <a:t>‹#›</a:t>
            </a:fld>
            <a:endParaRPr lang="en-US"/>
          </a:p>
        </p:txBody>
      </p:sp>
      <p:sp>
        <p:nvSpPr>
          <p:cNvPr id="8" name="Rectangle 7"/>
          <p:cNvSpPr/>
          <p:nvPr/>
        </p:nvSpPr>
        <p:spPr>
          <a:xfrm>
            <a:off x="0" y="6248400"/>
            <a:ext cx="9144000" cy="6096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0198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1729A3-2686-4A93-9256-5FA5FC6BF09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F18FD8-BFCE-432D-A908-34021EBC0A5C}"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pPr>
              <a:defRPr/>
            </a:pPr>
            <a:fld id="{326DF1AF-E9A8-455D-863A-2E70776357BB}" type="slidenum">
              <a:rPr lang="en-US" smtClean="0"/>
              <a:pPr>
                <a:defRPr/>
              </a:pPr>
              <a:t>‹#›</a:t>
            </a:fld>
            <a:endParaRPr lang="en-US"/>
          </a:p>
        </p:txBody>
      </p:sp>
      <p:sp>
        <p:nvSpPr>
          <p:cNvPr id="9" name="Content Placeholder 2"/>
          <p:cNvSpPr>
            <a:spLocks noGrp="1"/>
          </p:cNvSpPr>
          <p:nvPr>
            <p:ph sz="half" idx="1"/>
          </p:nvPr>
        </p:nvSpPr>
        <p:spPr>
          <a:xfrm>
            <a:off x="914400" y="3048001"/>
            <a:ext cx="2286000" cy="2666999"/>
          </a:xfrm>
        </p:spPr>
        <p:txBody>
          <a:bodyPr lIns="274320" tIns="0" rIns="182880">
            <a:normAutofit/>
          </a:bodyPr>
          <a:lstStyle>
            <a:lvl1pPr>
              <a:lnSpc>
                <a:spcPct val="100000"/>
              </a:lnSpc>
              <a:defRPr sz="11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3695700" y="3048001"/>
            <a:ext cx="2286000" cy="2666999"/>
          </a:xfrm>
        </p:spPr>
        <p:txBody>
          <a:bodyPr lIns="274320" tIns="0" rIns="182880">
            <a:normAutofit/>
          </a:bodyPr>
          <a:lstStyle>
            <a:lvl1pPr>
              <a:lnSpc>
                <a:spcPct val="100000"/>
              </a:lnSpc>
              <a:defRPr sz="11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477000" y="3048001"/>
            <a:ext cx="2286000" cy="2666999"/>
          </a:xfrm>
        </p:spPr>
        <p:txBody>
          <a:bodyPr lIns="274320" tIns="0" rIns="182880">
            <a:normAutofit/>
          </a:bodyPr>
          <a:lstStyle>
            <a:lvl1pPr>
              <a:lnSpc>
                <a:spcPct val="100000"/>
              </a:lnSpc>
              <a:defRPr sz="11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914400" y="990601"/>
            <a:ext cx="2286000" cy="1981200"/>
          </a:xfrm>
        </p:spPr>
        <p:txBody>
          <a:bodyPr>
            <a:noAutofit/>
          </a:bodyPr>
          <a:lstStyle>
            <a:lvl1pPr>
              <a:defRPr sz="1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3721100" y="990601"/>
            <a:ext cx="2222500" cy="1981200"/>
          </a:xfrm>
        </p:spPr>
        <p:txBody>
          <a:bodyPr>
            <a:normAutofit/>
          </a:bodyPr>
          <a:lstStyle>
            <a:lvl1pPr>
              <a:defRPr sz="1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477000" y="990601"/>
            <a:ext cx="2286000" cy="1981200"/>
          </a:xfrm>
        </p:spPr>
        <p:txBody>
          <a:bodyPr>
            <a:normAutofit/>
          </a:bodyPr>
          <a:lstStyle>
            <a:lvl1pPr>
              <a:defRPr sz="1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9" name="Title 1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pPr>
              <a:defRPr/>
            </a:pPr>
            <a:fld id="{326DF1AF-E9A8-455D-863A-2E70776357BB}" type="slidenum">
              <a:rPr lang="en-US" smtClean="0"/>
              <a:pPr>
                <a:defRPr/>
              </a:pPr>
              <a:t>‹#›</a:t>
            </a:fld>
            <a:endParaRPr lang="en-US"/>
          </a:p>
        </p:txBody>
      </p:sp>
      <p:sp>
        <p:nvSpPr>
          <p:cNvPr id="13" name="Footer Placeholder 12"/>
          <p:cNvSpPr>
            <a:spLocks noGrp="1"/>
          </p:cNvSpPr>
          <p:nvPr>
            <p:ph type="ftr" sz="quarter" idx="15"/>
          </p:nvPr>
        </p:nvSpPr>
        <p:spPr/>
        <p:txBody>
          <a:bodyPr/>
          <a:lstStyle/>
          <a:p>
            <a:pPr>
              <a:defRPr/>
            </a:pPr>
            <a:endParaRPr lang="en-US"/>
          </a:p>
        </p:txBody>
      </p:sp>
      <p:sp>
        <p:nvSpPr>
          <p:cNvPr id="14" name="Title 13"/>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483000" y="914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pPr>
              <a:defRPr/>
            </a:pPr>
            <a:fld id="{326DF1AF-E9A8-455D-863A-2E70776357BB}" type="slidenum">
              <a:rPr lang="en-US" smtClean="0"/>
              <a:pPr>
                <a:defRPr/>
              </a:pPr>
              <a:t>‹#›</a:t>
            </a:fld>
            <a:endParaRPr lang="en-US"/>
          </a:p>
        </p:txBody>
      </p:sp>
      <p:sp>
        <p:nvSpPr>
          <p:cNvPr id="9" name="Text Placeholder 8"/>
          <p:cNvSpPr>
            <a:spLocks noGrp="1"/>
          </p:cNvSpPr>
          <p:nvPr>
            <p:ph type="body" sz="quarter" idx="15"/>
          </p:nvPr>
        </p:nvSpPr>
        <p:spPr>
          <a:xfrm>
            <a:off x="3429000" y="2713800"/>
            <a:ext cx="5257800" cy="838200"/>
          </a:xfrm>
        </p:spPr>
        <p:txBody>
          <a:bodyPr>
            <a:normAutofit/>
          </a:bodyPr>
          <a:lstStyle>
            <a:lvl1pPr marL="57150" indent="0">
              <a:buFontTx/>
              <a:buNone/>
              <a:defRPr sz="1400" baseline="0"/>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12" name="Text Placeholder 8"/>
          <p:cNvSpPr>
            <a:spLocks noGrp="1"/>
          </p:cNvSpPr>
          <p:nvPr>
            <p:ph type="body" sz="quarter" idx="16"/>
          </p:nvPr>
        </p:nvSpPr>
        <p:spPr>
          <a:xfrm>
            <a:off x="3429000" y="1295400"/>
            <a:ext cx="5257800" cy="838200"/>
          </a:xfrm>
        </p:spPr>
        <p:txBody>
          <a:bodyPr>
            <a:normAutofit/>
          </a:bodyPr>
          <a:lstStyle>
            <a:lvl1pPr marL="57150" indent="0">
              <a:buFontTx/>
              <a:buNone/>
              <a:defRPr sz="1400" baseline="0"/>
            </a:lvl1pPr>
          </a:lstStyle>
          <a:p>
            <a:pPr lvl="0"/>
            <a:r>
              <a:rPr lang="en-US"/>
              <a:t>Click to edit Master text styles</a:t>
            </a:r>
          </a:p>
        </p:txBody>
      </p:sp>
      <p:sp>
        <p:nvSpPr>
          <p:cNvPr id="14" name="Text Placeholder 8"/>
          <p:cNvSpPr>
            <a:spLocks noGrp="1"/>
          </p:cNvSpPr>
          <p:nvPr>
            <p:ph type="body" sz="quarter" idx="17"/>
          </p:nvPr>
        </p:nvSpPr>
        <p:spPr>
          <a:xfrm>
            <a:off x="3429000" y="2004600"/>
            <a:ext cx="5257800" cy="838200"/>
          </a:xfrm>
        </p:spPr>
        <p:txBody>
          <a:bodyPr>
            <a:normAutofit/>
          </a:bodyPr>
          <a:lstStyle>
            <a:lvl1pPr marL="57150" indent="0">
              <a:buFontTx/>
              <a:buNone/>
              <a:defRPr sz="1400" baseline="0"/>
            </a:lvl1pPr>
          </a:lstStyle>
          <a:p>
            <a:pPr lvl="0"/>
            <a:r>
              <a:rPr lang="en-US"/>
              <a:t>Click to edit Master text styles</a:t>
            </a:r>
          </a:p>
        </p:txBody>
      </p:sp>
      <p:sp>
        <p:nvSpPr>
          <p:cNvPr id="15" name="Text Placeholder 8"/>
          <p:cNvSpPr>
            <a:spLocks noGrp="1"/>
          </p:cNvSpPr>
          <p:nvPr>
            <p:ph type="body" sz="quarter" idx="18"/>
          </p:nvPr>
        </p:nvSpPr>
        <p:spPr>
          <a:xfrm>
            <a:off x="3429000" y="3423000"/>
            <a:ext cx="5257800" cy="838200"/>
          </a:xfrm>
        </p:spPr>
        <p:txBody>
          <a:bodyPr>
            <a:normAutofit/>
          </a:bodyPr>
          <a:lstStyle>
            <a:lvl1pPr marL="57150" indent="0">
              <a:buFontTx/>
              <a:buNone/>
              <a:defRPr sz="1400" baseline="0"/>
            </a:lvl1pPr>
          </a:lstStyle>
          <a:p>
            <a:pPr lvl="0"/>
            <a:r>
              <a:rPr lang="en-US"/>
              <a:t>Click to edit Master text styles</a:t>
            </a:r>
          </a:p>
        </p:txBody>
      </p:sp>
      <p:sp>
        <p:nvSpPr>
          <p:cNvPr id="16" name="Text Placeholder 8"/>
          <p:cNvSpPr>
            <a:spLocks noGrp="1"/>
          </p:cNvSpPr>
          <p:nvPr>
            <p:ph type="body" sz="quarter" idx="19"/>
          </p:nvPr>
        </p:nvSpPr>
        <p:spPr>
          <a:xfrm>
            <a:off x="3429000" y="4132200"/>
            <a:ext cx="5257800" cy="838200"/>
          </a:xfrm>
        </p:spPr>
        <p:txBody>
          <a:bodyPr>
            <a:normAutofit/>
          </a:bodyPr>
          <a:lstStyle>
            <a:lvl1pPr marL="57150" indent="0">
              <a:buFontTx/>
              <a:buNone/>
              <a:defRPr sz="1400" baseline="0"/>
            </a:lvl1pPr>
          </a:lstStyle>
          <a:p>
            <a:pPr lvl="0"/>
            <a:r>
              <a:rPr lang="en-US"/>
              <a:t>Click to edit Master text styles</a:t>
            </a:r>
          </a:p>
        </p:txBody>
      </p:sp>
      <p:sp>
        <p:nvSpPr>
          <p:cNvPr id="17" name="Text Placeholder 8"/>
          <p:cNvSpPr>
            <a:spLocks noGrp="1"/>
          </p:cNvSpPr>
          <p:nvPr>
            <p:ph type="body" sz="quarter" idx="20"/>
          </p:nvPr>
        </p:nvSpPr>
        <p:spPr>
          <a:xfrm>
            <a:off x="3429000" y="4841400"/>
            <a:ext cx="5257800" cy="838200"/>
          </a:xfrm>
        </p:spPr>
        <p:txBody>
          <a:bodyPr>
            <a:normAutofit/>
          </a:bodyPr>
          <a:lstStyle>
            <a:lvl1pPr marL="57150" indent="0">
              <a:buFontTx/>
              <a:buNone/>
              <a:defRPr sz="1400" baseline="0"/>
            </a:lvl1pPr>
          </a:lstStyle>
          <a:p>
            <a:pPr lvl="0"/>
            <a:r>
              <a:rPr lang="en-US"/>
              <a:t>Click to edit Master text styles</a:t>
            </a:r>
          </a:p>
        </p:txBody>
      </p:sp>
      <p:sp>
        <p:nvSpPr>
          <p:cNvPr id="13" name="Text Placeholder 10"/>
          <p:cNvSpPr>
            <a:spLocks noGrp="1"/>
          </p:cNvSpPr>
          <p:nvPr>
            <p:ph type="body" sz="quarter" idx="13"/>
          </p:nvPr>
        </p:nvSpPr>
        <p:spPr>
          <a:xfrm>
            <a:off x="936000" y="685800"/>
            <a:ext cx="7819800" cy="457200"/>
          </a:xfrm>
        </p:spPr>
        <p:txBody>
          <a:bodyPr>
            <a:normAutofit/>
          </a:bodyPr>
          <a:lstStyle>
            <a:lvl1pPr>
              <a:buFontTx/>
              <a:buNone/>
              <a:defRPr sz="1400" b="1"/>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_Two Content">
    <p:spTree>
      <p:nvGrpSpPr>
        <p:cNvPr id="1" name=""/>
        <p:cNvGrpSpPr/>
        <p:nvPr/>
      </p:nvGrpSpPr>
      <p:grpSpPr>
        <a:xfrm>
          <a:off x="0" y="0"/>
          <a:ext cx="0" cy="0"/>
          <a:chOff x="0" y="0"/>
          <a:chExt cx="0" cy="0"/>
        </a:xfrm>
      </p:grpSpPr>
      <p:sp>
        <p:nvSpPr>
          <p:cNvPr id="15" name="Rounded Rectangle 14"/>
          <p:cNvSpPr/>
          <p:nvPr/>
        </p:nvSpPr>
        <p:spPr>
          <a:xfrm>
            <a:off x="1066800" y="1143000"/>
            <a:ext cx="3657600" cy="4114800"/>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ounded Rectangle 10"/>
          <p:cNvSpPr/>
          <p:nvPr/>
        </p:nvSpPr>
        <p:spPr>
          <a:xfrm>
            <a:off x="4953000" y="1143000"/>
            <a:ext cx="3657600" cy="41148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 name="Content Placeholder 2"/>
          <p:cNvSpPr>
            <a:spLocks noGrp="1"/>
          </p:cNvSpPr>
          <p:nvPr>
            <p:ph sz="half" idx="1"/>
          </p:nvPr>
        </p:nvSpPr>
        <p:spPr>
          <a:xfrm>
            <a:off x="1190444" y="1295401"/>
            <a:ext cx="3381555" cy="3733799"/>
          </a:xfrm>
        </p:spPr>
        <p:txBody>
          <a:bodyPr>
            <a:normAutofit/>
          </a:bodyPr>
          <a:lstStyle>
            <a:lvl1pPr marL="0" indent="0">
              <a:buFontTx/>
              <a:buNone/>
              <a:defRPr sz="1200" b="0">
                <a:solidFill>
                  <a:schemeClr val="tx1"/>
                </a:solidFill>
              </a:defRPr>
            </a:lvl1pPr>
            <a:lvl2pPr marL="1828800" indent="-1828800">
              <a:buFontTx/>
              <a:buNone/>
              <a:defRPr sz="1200">
                <a:solidFill>
                  <a:schemeClr val="tx1"/>
                </a:solidFill>
              </a:defRPr>
            </a:lvl2pPr>
            <a:lvl3pPr marL="1828800" indent="-1828800">
              <a:buFontTx/>
              <a:buNone/>
              <a:defRPr sz="1200">
                <a:solidFill>
                  <a:schemeClr val="tx1"/>
                </a:solidFill>
              </a:defRPr>
            </a:lvl3pPr>
            <a:lvl4pPr marL="1828800" indent="-1828800">
              <a:buFontTx/>
              <a:buNone/>
              <a:defRPr sz="1200">
                <a:solidFill>
                  <a:schemeClr val="tx1"/>
                </a:solidFill>
              </a:defRPr>
            </a:lvl4pPr>
            <a:lvl5pPr marL="1828800" indent="-1828800">
              <a:buFontTx/>
              <a:buNone/>
              <a:defRPr sz="12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62268" y="1295401"/>
            <a:ext cx="3243532" cy="3809999"/>
          </a:xfrm>
        </p:spPr>
        <p:txBody>
          <a:bodyPr>
            <a:normAutofit/>
          </a:bodyPr>
          <a:lstStyle>
            <a:lvl1pPr marL="0" indent="0">
              <a:buFontTx/>
              <a:buNone/>
              <a:defRPr sz="1200" b="0">
                <a:solidFill>
                  <a:schemeClr val="tx1"/>
                </a:solidFill>
              </a:defRPr>
            </a:lvl1pPr>
            <a:lvl2pPr marL="0" indent="0">
              <a:buFontTx/>
              <a:buNone/>
              <a:defRPr sz="1200">
                <a:solidFill>
                  <a:schemeClr val="tx1"/>
                </a:solidFill>
              </a:defRPr>
            </a:lvl2pPr>
            <a:lvl3pPr marL="0" indent="0">
              <a:buFontTx/>
              <a:buNone/>
              <a:defRPr sz="1200">
                <a:solidFill>
                  <a:schemeClr val="tx1"/>
                </a:solidFill>
              </a:defRPr>
            </a:lvl3pPr>
            <a:lvl4pPr marL="0" indent="0">
              <a:buFontTx/>
              <a:buNone/>
              <a:defRPr sz="1200">
                <a:solidFill>
                  <a:schemeClr val="tx1"/>
                </a:solidFill>
              </a:defRPr>
            </a:lvl4pPr>
            <a:lvl5pPr marL="0" indent="0">
              <a:buFontTx/>
              <a:buNone/>
              <a:defRPr sz="12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4"/>
          </p:nvPr>
        </p:nvSpPr>
        <p:spPr/>
        <p:txBody>
          <a:bodyPr/>
          <a:lstStyle/>
          <a:p>
            <a:pPr>
              <a:defRPr/>
            </a:pPr>
            <a:fld id="{326DF1AF-E9A8-455D-863A-2E70776357BB}" type="slidenum">
              <a:rPr lang="en-US" smtClean="0"/>
              <a:pPr>
                <a:defRPr/>
              </a:pPr>
              <a:t>‹#›</a:t>
            </a:fld>
            <a:endParaRPr lang="en-US"/>
          </a:p>
        </p:txBody>
      </p:sp>
      <p:sp>
        <p:nvSpPr>
          <p:cNvPr id="10" name="Footer Placeholder 9"/>
          <p:cNvSpPr>
            <a:spLocks noGrp="1"/>
          </p:cNvSpPr>
          <p:nvPr>
            <p:ph type="ftr" sz="quarter" idx="15"/>
          </p:nvPr>
        </p:nvSpPr>
        <p:spPr/>
        <p:txBody>
          <a:bodyPr/>
          <a:lstStyle/>
          <a:p>
            <a:pPr>
              <a:defRPr/>
            </a:pPr>
            <a:endParaRPr lang="en-US"/>
          </a:p>
        </p:txBody>
      </p:sp>
      <p:sp>
        <p:nvSpPr>
          <p:cNvPr id="12" name="Title 11"/>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936000" y="712800"/>
            <a:ext cx="7772400" cy="457200"/>
          </a:xfrm>
        </p:spPr>
        <p:txBody>
          <a:bodyPr>
            <a:normAutofit/>
          </a:bodyPr>
          <a:lstStyle>
            <a:lvl1pPr>
              <a:buFontTx/>
              <a:buNone/>
              <a:defRPr sz="1400"/>
            </a:lvl1pPr>
          </a:lstStyle>
          <a:p>
            <a:pPr lvl="0"/>
            <a:r>
              <a:rPr lang="en-US"/>
              <a:t>Click to edit Master text styles</a:t>
            </a:r>
          </a:p>
        </p:txBody>
      </p:sp>
      <p:sp>
        <p:nvSpPr>
          <p:cNvPr id="13" name="Rectangle 12"/>
          <p:cNvSpPr/>
          <p:nvPr/>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685800"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5400000">
            <a:off x="-2331667" y="2570467"/>
            <a:ext cx="5301734" cy="369332"/>
          </a:xfrm>
          <a:prstGeom prst="rect">
            <a:avLst/>
          </a:prstGeom>
          <a:noFill/>
        </p:spPr>
        <p:txBody>
          <a:bodyPr wrap="square" rtlCol="0">
            <a:spAutoFit/>
          </a:bodyPr>
          <a:lstStyle/>
          <a:p>
            <a:r>
              <a:rPr lang="en-US" dirty="0">
                <a:solidFill>
                  <a:schemeClr val="bg1"/>
                </a:solidFill>
              </a:rPr>
              <a:t>STRATEGIC</a:t>
            </a:r>
            <a:r>
              <a:rPr lang="en-US" baseline="0" dirty="0">
                <a:solidFill>
                  <a:schemeClr val="bg1"/>
                </a:solidFill>
              </a:rPr>
              <a:t> GOVERNMENT RESOURCES</a:t>
            </a:r>
            <a:endParaRPr lang="en-US"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13" name="Rectangle 12"/>
          <p:cNvSpPr/>
          <p:nvPr userDrawn="1"/>
        </p:nvSpPr>
        <p:spPr>
          <a:xfrm>
            <a:off x="0" y="59436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ED972A-8876-4F99-8A75-AB125F63FEBD}" type="slidenum">
              <a:rPr lang="en-US" smtClean="0"/>
              <a:pPr>
                <a:defRPr/>
              </a:pPr>
              <a:t>‹#›</a:t>
            </a:fld>
            <a:endParaRPr lang="en-US"/>
          </a:p>
        </p:txBody>
      </p:sp>
      <p:sp>
        <p:nvSpPr>
          <p:cNvPr id="9" name="Rectangle 8"/>
          <p:cNvSpPr/>
          <p:nvPr/>
        </p:nvSpPr>
        <p:spPr>
          <a:xfrm>
            <a:off x="0" y="0"/>
            <a:ext cx="685800"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5400000">
            <a:off x="-2331667" y="2570467"/>
            <a:ext cx="5301734" cy="369332"/>
          </a:xfrm>
          <a:prstGeom prst="rect">
            <a:avLst/>
          </a:prstGeom>
          <a:noFill/>
        </p:spPr>
        <p:txBody>
          <a:bodyPr wrap="square" rtlCol="0">
            <a:spAutoFit/>
          </a:bodyPr>
          <a:lstStyle/>
          <a:p>
            <a:r>
              <a:rPr lang="en-US" dirty="0">
                <a:solidFill>
                  <a:schemeClr val="bg1"/>
                </a:solidFill>
              </a:rPr>
              <a:t>STRATEGIC GOVERNMENT RESOURCES</a:t>
            </a:r>
          </a:p>
        </p:txBody>
      </p:sp>
      <p:pic>
        <p:nvPicPr>
          <p:cNvPr id="12" name="Picture 11" descr="SGR Logo black and white 2 no words with color.eps"/>
          <p:cNvPicPr>
            <a:picLocks noChangeAspect="1"/>
          </p:cNvPicPr>
          <p:nvPr/>
        </p:nvPicPr>
        <p:blipFill>
          <a:blip r:embed="rId2"/>
          <a:stretch>
            <a:fillRect/>
          </a:stretch>
        </p:blipFill>
        <p:spPr>
          <a:xfrm>
            <a:off x="152399" y="4876800"/>
            <a:ext cx="1524001" cy="1768909"/>
          </a:xfrm>
          <a:prstGeom prst="rect">
            <a:avLst/>
          </a:prstGeom>
          <a:effectLst>
            <a:outerShdw blurRad="50800" dist="38100" dir="2700000">
              <a:srgbClr val="000000">
                <a:alpha val="43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12" name="Rectangle 11"/>
          <p:cNvSpPr/>
          <p:nvPr userDrawn="1"/>
        </p:nvSpPr>
        <p:spPr>
          <a:xfrm>
            <a:off x="0" y="59436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3400" y="2773987"/>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90600" y="1295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534F70-2D8C-4E60-B23E-577E3854AC6D}" type="slidenum">
              <a:rPr lang="en-US" smtClean="0"/>
              <a:pPr>
                <a:defRPr/>
              </a:pPr>
              <a:t>‹#›</a:t>
            </a:fld>
            <a:endParaRPr lang="en-US"/>
          </a:p>
        </p:txBody>
      </p:sp>
      <p:sp>
        <p:nvSpPr>
          <p:cNvPr id="9" name="Rectangle 8"/>
          <p:cNvSpPr/>
          <p:nvPr/>
        </p:nvSpPr>
        <p:spPr>
          <a:xfrm>
            <a:off x="0" y="0"/>
            <a:ext cx="685800"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5400000">
            <a:off x="-2331667" y="2570467"/>
            <a:ext cx="5301734" cy="369332"/>
          </a:xfrm>
          <a:prstGeom prst="rect">
            <a:avLst/>
          </a:prstGeom>
          <a:noFill/>
        </p:spPr>
        <p:txBody>
          <a:bodyPr wrap="square" rtlCol="0">
            <a:spAutoFit/>
          </a:bodyPr>
          <a:lstStyle/>
          <a:p>
            <a:r>
              <a:rPr lang="en-US" dirty="0">
                <a:solidFill>
                  <a:schemeClr val="bg1"/>
                </a:solidFill>
              </a:rPr>
              <a:t>STRATEGIC GOVERNMENT RESOURCES</a:t>
            </a:r>
          </a:p>
        </p:txBody>
      </p:sp>
      <p:pic>
        <p:nvPicPr>
          <p:cNvPr id="14" name="Picture 13" descr="SGR Logo black and white 2 no words with color.eps"/>
          <p:cNvPicPr>
            <a:picLocks noChangeAspect="1"/>
          </p:cNvPicPr>
          <p:nvPr/>
        </p:nvPicPr>
        <p:blipFill>
          <a:blip r:embed="rId2"/>
          <a:stretch>
            <a:fillRect/>
          </a:stretch>
        </p:blipFill>
        <p:spPr>
          <a:xfrm>
            <a:off x="152399" y="4876800"/>
            <a:ext cx="1524001" cy="1768909"/>
          </a:xfrm>
          <a:prstGeom prst="rect">
            <a:avLst/>
          </a:prstGeom>
          <a:effectLst>
            <a:outerShdw blurRad="50800" dist="38100" dir="2700000">
              <a:srgbClr val="000000">
                <a:alpha val="43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066800"/>
            <a:ext cx="38100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066800"/>
            <a:ext cx="38862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9A18EE-43C8-4204-B070-77EE7739B97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990600"/>
            <a:ext cx="3886200" cy="3048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1306512"/>
            <a:ext cx="3886200" cy="4332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76801" y="990600"/>
            <a:ext cx="3810000" cy="3048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1" y="1295400"/>
            <a:ext cx="3810000" cy="43434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40C8234-BAC5-403C-B7CE-A7FD7A7D787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E92319C-8DDB-458D-842E-F8174E884C8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E12EA77-4B83-4B85-B24C-D25036DF7F5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73050"/>
            <a:ext cx="2627313" cy="1162050"/>
          </a:xfrm>
        </p:spPr>
        <p:txBody>
          <a:bodyPr anchor="b">
            <a:normAutofit/>
          </a:bodyPr>
          <a:lstStyle>
            <a:lvl1pPr algn="l">
              <a:defRPr sz="16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340350" cy="5853113"/>
          </a:xfrm>
        </p:spPr>
        <p:txBody>
          <a:bodyPr/>
          <a:lstStyle>
            <a:lvl1pPr>
              <a:defRPr sz="16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8200" y="1435100"/>
            <a:ext cx="2627313" cy="4691063"/>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38F390-893D-455C-A7ED-445E6D32416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0" y="4568825"/>
            <a:ext cx="5486400" cy="566738"/>
          </a:xfrm>
        </p:spPr>
        <p:txBody>
          <a:bodyPr anchor="b">
            <a:normAutofit/>
          </a:bodyPr>
          <a:lstStyle>
            <a:lvl1pPr algn="l">
              <a:defRPr sz="1600" b="1"/>
            </a:lvl1pPr>
          </a:lstStyle>
          <a:p>
            <a:r>
              <a:rPr lang="en-US"/>
              <a:t>Click to edit Master title style</a:t>
            </a:r>
            <a:endParaRPr lang="en-US" dirty="0"/>
          </a:p>
        </p:txBody>
      </p:sp>
      <p:sp>
        <p:nvSpPr>
          <p:cNvPr id="3" name="Picture Placeholder 2"/>
          <p:cNvSpPr>
            <a:spLocks noGrp="1"/>
          </p:cNvSpPr>
          <p:nvPr>
            <p:ph type="pic" idx="1"/>
          </p:nvPr>
        </p:nvSpPr>
        <p:spPr>
          <a:xfrm>
            <a:off x="2286000" y="381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286000" y="5135563"/>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FDA663-CADA-46B3-B89E-0E936764E02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81A4C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11" name="Rectangle 10"/>
          <p:cNvSpPr/>
          <p:nvPr/>
        </p:nvSpPr>
        <p:spPr>
          <a:xfrm>
            <a:off x="0" y="59436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274638"/>
            <a:ext cx="7772400" cy="6397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066800"/>
            <a:ext cx="7772400" cy="505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19600" y="6356350"/>
            <a:ext cx="16002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3733800" y="6362700"/>
            <a:ext cx="838200" cy="365125"/>
          </a:xfrm>
          <a:prstGeom prst="rect">
            <a:avLst/>
          </a:prstGeom>
        </p:spPr>
        <p:txBody>
          <a:bodyPr vert="horz" lIns="91440" tIns="45720" rIns="91440" bIns="45720" rtlCol="0" anchor="ctr"/>
          <a:lstStyle>
            <a:lvl1pPr algn="r">
              <a:defRPr sz="1200" b="1">
                <a:solidFill>
                  <a:schemeClr val="bg1"/>
                </a:solidFill>
              </a:defRPr>
            </a:lvl1pPr>
          </a:lstStyle>
          <a:p>
            <a:pPr>
              <a:defRPr/>
            </a:pPr>
            <a:fld id="{326DF1AF-E9A8-455D-863A-2E70776357BB}" type="slidenum">
              <a:rPr lang="en-US" smtClean="0"/>
              <a:pPr>
                <a:defRPr/>
              </a:pPr>
              <a:t>‹#›</a:t>
            </a:fld>
            <a:endParaRPr lang="en-US"/>
          </a:p>
        </p:txBody>
      </p:sp>
      <p:sp>
        <p:nvSpPr>
          <p:cNvPr id="10" name="Rectangle 9"/>
          <p:cNvSpPr/>
          <p:nvPr/>
        </p:nvSpPr>
        <p:spPr>
          <a:xfrm>
            <a:off x="0" y="0"/>
            <a:ext cx="685800"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5400000">
            <a:off x="-2331667" y="2570467"/>
            <a:ext cx="5301734" cy="369332"/>
          </a:xfrm>
          <a:prstGeom prst="rect">
            <a:avLst/>
          </a:prstGeom>
          <a:noFill/>
        </p:spPr>
        <p:txBody>
          <a:bodyPr wrap="square" rtlCol="0">
            <a:spAutoFit/>
          </a:bodyPr>
          <a:lstStyle/>
          <a:p>
            <a:r>
              <a:rPr lang="en-US" dirty="0">
                <a:solidFill>
                  <a:schemeClr val="bg1"/>
                </a:solidFill>
              </a:rPr>
              <a:t>STRATEGIC</a:t>
            </a:r>
            <a:r>
              <a:rPr lang="en-US" baseline="0" dirty="0">
                <a:solidFill>
                  <a:schemeClr val="bg1"/>
                </a:solidFill>
              </a:rPr>
              <a:t> GOVERNMENT RESOURCES</a:t>
            </a:r>
            <a:endParaRPr lang="en-US" dirty="0">
              <a:solidFill>
                <a:schemeClr val="bg1"/>
              </a:solidFill>
            </a:endParaRPr>
          </a:p>
        </p:txBody>
      </p:sp>
      <p:pic>
        <p:nvPicPr>
          <p:cNvPr id="13" name="Picture 12" descr="SGR Logo black and white 2 no words with color.eps"/>
          <p:cNvPicPr>
            <a:picLocks noChangeAspect="1"/>
          </p:cNvPicPr>
          <p:nvPr/>
        </p:nvPicPr>
        <p:blipFill>
          <a:blip r:embed="rId17"/>
          <a:stretch>
            <a:fillRect/>
          </a:stretch>
        </p:blipFill>
        <p:spPr>
          <a:xfrm>
            <a:off x="152399" y="4860491"/>
            <a:ext cx="1524001" cy="1768909"/>
          </a:xfrm>
          <a:prstGeom prst="rect">
            <a:avLst/>
          </a:prstGeom>
          <a:effectLst>
            <a:outerShdw blurRad="50800" dist="38100" dir="2700000">
              <a:srgbClr val="000000">
                <a:alpha val="43000"/>
              </a:srgbClr>
            </a:outerShdw>
          </a:effec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1800" kern="1200">
          <a:solidFill>
            <a:schemeClr val="tx1"/>
          </a:solidFill>
          <a:latin typeface="+mn-lt"/>
          <a:ea typeface="+mn-ea"/>
          <a:cs typeface="+mn-cs"/>
        </a:defRPr>
      </a:lvl1pPr>
      <a:lvl2pPr marL="457200" indent="0" algn="l" defTabSz="914400" rtl="0" eaLnBrk="1" latinLnBrk="0" hangingPunct="1">
        <a:spcBef>
          <a:spcPct val="20000"/>
        </a:spcBef>
        <a:buClr>
          <a:srgbClr val="800000"/>
        </a:buClr>
        <a:buFont typeface="Wingdings" charset="2"/>
        <a:buChar char="²"/>
        <a:defRPr sz="1800" kern="1200">
          <a:solidFill>
            <a:schemeClr val="tx1"/>
          </a:solidFill>
          <a:latin typeface="+mn-lt"/>
          <a:ea typeface="+mn-ea"/>
          <a:cs typeface="+mn-cs"/>
        </a:defRPr>
      </a:lvl2pPr>
      <a:lvl3pPr marL="914400" indent="0" algn="l" defTabSz="914400" rtl="0" eaLnBrk="1" latinLnBrk="0" hangingPunct="1">
        <a:spcBef>
          <a:spcPct val="20000"/>
        </a:spcBef>
        <a:buClr>
          <a:srgbClr val="800000"/>
        </a:buClr>
        <a:buFont typeface="Wingdings" charset="2"/>
        <a:buChar char="²"/>
        <a:defRPr sz="1800" kern="1200">
          <a:solidFill>
            <a:schemeClr val="tx1"/>
          </a:solidFill>
          <a:latin typeface="+mn-lt"/>
          <a:ea typeface="+mn-ea"/>
          <a:cs typeface="+mn-cs"/>
        </a:defRPr>
      </a:lvl3pPr>
      <a:lvl4pPr marL="1371600" indent="0" algn="l" defTabSz="914400" rtl="0" eaLnBrk="1" latinLnBrk="0" hangingPunct="1">
        <a:spcBef>
          <a:spcPct val="20000"/>
        </a:spcBef>
        <a:buClr>
          <a:srgbClr val="800000"/>
        </a:buClr>
        <a:buFont typeface="Wingdings" charset="2"/>
        <a:buChar char="²"/>
        <a:defRPr sz="1800" kern="1200">
          <a:solidFill>
            <a:schemeClr val="tx1"/>
          </a:solidFill>
          <a:latin typeface="+mn-lt"/>
          <a:ea typeface="+mn-ea"/>
          <a:cs typeface="+mn-cs"/>
        </a:defRPr>
      </a:lvl4pPr>
      <a:lvl5pPr marL="1828800" indent="0" algn="l" defTabSz="914400" rtl="0" eaLnBrk="1" latinLnBrk="0" hangingPunct="1">
        <a:spcBef>
          <a:spcPct val="20000"/>
        </a:spcBef>
        <a:buClr>
          <a:srgbClr val="800000"/>
        </a:buClr>
        <a:buFont typeface="Wingdings" charset="2"/>
        <a:buChar char="²"/>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governmentresource.com/Connect_With_SGR" TargetMode="External"/><Relationship Id="rId7" Type="http://schemas.openxmlformats.org/officeDocument/2006/relationships/image" Target="../media/image4.png"/><Relationship Id="rId2" Type="http://schemas.openxmlformats.org/officeDocument/2006/relationships/hyperlink" Target="mailto:Ron@GovernmentResource.com" TargetMode="External"/><Relationship Id="rId1" Type="http://schemas.openxmlformats.org/officeDocument/2006/relationships/slideLayout" Target="../slideLayouts/slideLayout2.xml"/><Relationship Id="rId6" Type="http://schemas.openxmlformats.org/officeDocument/2006/relationships/hyperlink" Target="https://twitter.com/StrategicGovt"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hyperlink" Target="https://www.linkedin.com/company/1806034?trk=hp-feed-gorilla-suggestedsearch1-companytext" TargetMode="External"/><Relationship Id="rId9" Type="http://schemas.openxmlformats.org/officeDocument/2006/relationships/hyperlink" Target="https://www.facebook.com/strategicgovt?ref=br_t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governmentresourc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0" y="533401"/>
            <a:ext cx="5791200" cy="1447800"/>
          </a:xfrm>
        </p:spPr>
        <p:txBody>
          <a:bodyPr>
            <a:normAutofit/>
          </a:bodyPr>
          <a:lstStyle/>
          <a:p>
            <a:pPr eaLnBrk="1" hangingPunct="1">
              <a:defRPr/>
            </a:pPr>
            <a:r>
              <a:rPr lang="en-US" dirty="0"/>
              <a:t>Chess Skills to </a:t>
            </a:r>
            <a:br>
              <a:rPr lang="en-US" dirty="0"/>
            </a:br>
            <a:r>
              <a:rPr lang="en-US" dirty="0"/>
              <a:t>Interview Like a Grand Master</a:t>
            </a:r>
            <a:br>
              <a:rPr lang="en-US" dirty="0"/>
            </a:br>
            <a:endParaRPr lang="en-US" dirty="0"/>
          </a:p>
        </p:txBody>
      </p:sp>
      <p:sp>
        <p:nvSpPr>
          <p:cNvPr id="2051" name="Rectangle 3"/>
          <p:cNvSpPr>
            <a:spLocks noGrp="1" noChangeArrowheads="1"/>
          </p:cNvSpPr>
          <p:nvPr>
            <p:ph type="subTitle" idx="1"/>
          </p:nvPr>
        </p:nvSpPr>
        <p:spPr>
          <a:xfrm>
            <a:off x="3657600" y="1981200"/>
            <a:ext cx="5181600" cy="1752600"/>
          </a:xfrm>
        </p:spPr>
        <p:txBody>
          <a:bodyPr/>
          <a:lstStyle/>
          <a:p>
            <a:pPr eaLnBrk="1" hangingPunct="1">
              <a:defRPr/>
            </a:pP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4877-3392-4173-BAB9-DC9BA611E9A4}"/>
              </a:ext>
            </a:extLst>
          </p:cNvPr>
          <p:cNvSpPr>
            <a:spLocks noGrp="1"/>
          </p:cNvSpPr>
          <p:nvPr>
            <p:ph type="title"/>
          </p:nvPr>
        </p:nvSpPr>
        <p:spPr/>
        <p:txBody>
          <a:bodyPr>
            <a:normAutofit/>
          </a:bodyPr>
          <a:lstStyle/>
          <a:p>
            <a:r>
              <a:rPr lang="en-US" dirty="0"/>
              <a:t>Know Them Better Than They Know Themselves </a:t>
            </a:r>
          </a:p>
        </p:txBody>
      </p:sp>
      <p:sp>
        <p:nvSpPr>
          <p:cNvPr id="3" name="Content Placeholder 2">
            <a:extLst>
              <a:ext uri="{FF2B5EF4-FFF2-40B4-BE49-F238E27FC236}">
                <a16:creationId xmlns:a16="http://schemas.microsoft.com/office/drawing/2014/main" id="{DDA95069-760E-40E7-9031-6444AA7424A6}"/>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dirty="0"/>
              <a:t>Do your homework on the position, organization, community and key players.</a:t>
            </a:r>
          </a:p>
          <a:p>
            <a:pPr marL="742950" lvl="1" indent="-285750">
              <a:buFont typeface="Arial" panose="020B0604020202020204" pitchFamily="34" charset="0"/>
              <a:buChar char="•"/>
            </a:pPr>
            <a:r>
              <a:rPr lang="en-US" dirty="0"/>
              <a:t>Review the website </a:t>
            </a:r>
          </a:p>
          <a:p>
            <a:pPr marL="742950" lvl="1" indent="-285750">
              <a:buFont typeface="Arial" panose="020B0604020202020204" pitchFamily="34" charset="0"/>
              <a:buChar char="•"/>
            </a:pPr>
            <a:r>
              <a:rPr lang="en-US" dirty="0"/>
              <a:t>Review the budget, strategic plan, Council goals, etc</a:t>
            </a:r>
          </a:p>
          <a:p>
            <a:pPr marL="742950" lvl="1" indent="-285750">
              <a:buFont typeface="Arial" panose="020B0604020202020204" pitchFamily="34" charset="0"/>
              <a:buChar char="•"/>
            </a:pPr>
            <a:r>
              <a:rPr lang="en-US" dirty="0"/>
              <a:t>Watch council meetings</a:t>
            </a:r>
          </a:p>
          <a:p>
            <a:pPr marL="742950" lvl="1" indent="-285750">
              <a:buFont typeface="Arial" panose="020B0604020202020204" pitchFamily="34" charset="0"/>
              <a:buChar char="•"/>
            </a:pPr>
            <a:r>
              <a:rPr lang="en-US" dirty="0"/>
              <a:t>Review the local paper for the last year</a:t>
            </a:r>
          </a:p>
          <a:p>
            <a:pPr marL="742950" lvl="1" indent="-285750">
              <a:buFont typeface="Arial" panose="020B0604020202020204" pitchFamily="34" charset="0"/>
              <a:buChar char="•"/>
            </a:pPr>
            <a:r>
              <a:rPr lang="en-US" dirty="0"/>
              <a:t>Talk to area peers </a:t>
            </a:r>
          </a:p>
          <a:p>
            <a:pPr marL="742950" lvl="1" indent="-285750">
              <a:buFont typeface="Arial" panose="020B0604020202020204" pitchFamily="34" charset="0"/>
              <a:buChar char="•"/>
            </a:pPr>
            <a:r>
              <a:rPr lang="en-US" dirty="0"/>
              <a:t>Visit the city and tour it – especially areas that have been mentioned in news reports </a:t>
            </a:r>
          </a:p>
          <a:p>
            <a:pPr marL="285750" indent="-285750">
              <a:buFont typeface="Arial" panose="020B0604020202020204" pitchFamily="34" charset="0"/>
              <a:buChar char="•"/>
            </a:pPr>
            <a:r>
              <a:rPr lang="en-US" dirty="0"/>
              <a:t>Prepare a briefing notebook to help you remember it all</a:t>
            </a:r>
          </a:p>
          <a:p>
            <a:pPr marL="285750" indent="-285750">
              <a:buFont typeface="Arial" panose="020B0604020202020204" pitchFamily="34" charset="0"/>
              <a:buChar char="•"/>
            </a:pPr>
            <a:r>
              <a:rPr lang="en-US" dirty="0"/>
              <a:t>Develop a leave behind – first year game plan – customized to your research.  It demonstrates vision and commitment as well as showing how you think about stuff and how you communicate.</a:t>
            </a:r>
          </a:p>
          <a:p>
            <a:pPr marL="285750" indent="-285750">
              <a:buFont typeface="Arial" panose="020B0604020202020204" pitchFamily="34" charset="0"/>
              <a:buChar char="•"/>
            </a:pPr>
            <a:r>
              <a:rPr lang="en-US" dirty="0"/>
              <a:t>Immediately send a post interview thank you note so that it arrives no later than the next day.  Dropping it off with the receptionist is best… a personal one for each interviewer that makes it clear you listened to THEM during the interview. </a:t>
            </a:r>
          </a:p>
          <a:p>
            <a:pPr lvl="1">
              <a:buNone/>
            </a:pPr>
            <a:endParaRPr lang="en-US" sz="1600" dirty="0"/>
          </a:p>
          <a:p>
            <a:endParaRPr lang="en-US" dirty="0"/>
          </a:p>
        </p:txBody>
      </p:sp>
    </p:spTree>
    <p:extLst>
      <p:ext uri="{BB962C8B-B14F-4D97-AF65-F5344CB8AC3E}">
        <p14:creationId xmlns:p14="http://schemas.microsoft.com/office/powerpoint/2010/main" val="242442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11082-3300-4955-9A81-4369F4DB6A6D}"/>
              </a:ext>
            </a:extLst>
          </p:cNvPr>
          <p:cNvSpPr>
            <a:spLocks noGrp="1"/>
          </p:cNvSpPr>
          <p:nvPr>
            <p:ph type="title"/>
          </p:nvPr>
        </p:nvSpPr>
        <p:spPr/>
        <p:txBody>
          <a:bodyPr>
            <a:normAutofit/>
          </a:bodyPr>
          <a:lstStyle/>
          <a:p>
            <a:r>
              <a:rPr lang="en-US" dirty="0"/>
              <a:t>Expect them to know you better than you expect</a:t>
            </a:r>
          </a:p>
        </p:txBody>
      </p:sp>
      <p:sp>
        <p:nvSpPr>
          <p:cNvPr id="3" name="Content Placeholder 2">
            <a:extLst>
              <a:ext uri="{FF2B5EF4-FFF2-40B4-BE49-F238E27FC236}">
                <a16:creationId xmlns:a16="http://schemas.microsoft.com/office/drawing/2014/main" id="{6F8D8AA7-40E4-4ED1-A27E-A403A1F02B08}"/>
              </a:ext>
            </a:extLst>
          </p:cNvPr>
          <p:cNvSpPr>
            <a:spLocks noGrp="1"/>
          </p:cNvSpPr>
          <p:nvPr>
            <p:ph idx="1"/>
          </p:nvPr>
        </p:nvSpPr>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Search social media to see what they might have seen and be uncomfortable with.</a:t>
            </a:r>
          </a:p>
          <a:p>
            <a:pPr marL="285750" indent="-285750">
              <a:buFont typeface="Arial" panose="020B0604020202020204" pitchFamily="34" charset="0"/>
              <a:buChar char="•"/>
            </a:pPr>
            <a:r>
              <a:rPr lang="en-US" sz="2400" dirty="0"/>
              <a:t>Do a media search to see what they might have seen and have questions about.</a:t>
            </a:r>
          </a:p>
          <a:p>
            <a:pPr marL="285750" indent="-285750">
              <a:buFont typeface="Arial" panose="020B0604020202020204" pitchFamily="34" charset="0"/>
              <a:buChar char="•"/>
            </a:pPr>
            <a:r>
              <a:rPr lang="en-US" sz="2400" dirty="0"/>
              <a:t>Deep introspection about what phone calls to a 360 list of people would have said about you. </a:t>
            </a:r>
          </a:p>
          <a:p>
            <a:pPr marL="285750" indent="-285750">
              <a:buFont typeface="Arial" panose="020B0604020202020204" pitchFamily="34" charset="0"/>
              <a:buChar char="•"/>
            </a:pPr>
            <a:r>
              <a:rPr lang="en-US" sz="2400" dirty="0"/>
              <a:t>If beneficial, bring a copy of your last performance review. </a:t>
            </a:r>
          </a:p>
          <a:p>
            <a:endParaRPr lang="en-US" dirty="0"/>
          </a:p>
          <a:p>
            <a:endParaRPr lang="en-US" dirty="0"/>
          </a:p>
        </p:txBody>
      </p:sp>
    </p:spTree>
    <p:extLst>
      <p:ext uri="{BB962C8B-B14F-4D97-AF65-F5344CB8AC3E}">
        <p14:creationId xmlns:p14="http://schemas.microsoft.com/office/powerpoint/2010/main" val="11133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3A34AC-01F4-496E-8255-C2483C124671}"/>
              </a:ext>
            </a:extLst>
          </p:cNvPr>
          <p:cNvSpPr>
            <a:spLocks noGrp="1"/>
          </p:cNvSpPr>
          <p:nvPr>
            <p:ph type="title"/>
          </p:nvPr>
        </p:nvSpPr>
        <p:spPr/>
        <p:txBody>
          <a:bodyPr/>
          <a:lstStyle/>
          <a:p>
            <a:r>
              <a:rPr lang="en-US" dirty="0"/>
              <a:t>The Interview</a:t>
            </a:r>
          </a:p>
        </p:txBody>
      </p:sp>
      <p:sp>
        <p:nvSpPr>
          <p:cNvPr id="5" name="Text Placeholder 4">
            <a:extLst>
              <a:ext uri="{FF2B5EF4-FFF2-40B4-BE49-F238E27FC236}">
                <a16:creationId xmlns:a16="http://schemas.microsoft.com/office/drawing/2014/main" id="{16F4331C-0DE8-435F-BB3A-16666B098F4E}"/>
              </a:ext>
            </a:extLst>
          </p:cNvPr>
          <p:cNvSpPr>
            <a:spLocks noGrp="1"/>
          </p:cNvSpPr>
          <p:nvPr>
            <p:ph type="body" idx="1"/>
          </p:nvPr>
        </p:nvSpPr>
        <p:spPr/>
        <p:txBody>
          <a:bodyPr/>
          <a:lstStyle/>
          <a:p>
            <a:r>
              <a:rPr lang="en-US" dirty="0"/>
              <a:t>Game Time</a:t>
            </a:r>
          </a:p>
        </p:txBody>
      </p:sp>
    </p:spTree>
    <p:extLst>
      <p:ext uri="{BB962C8B-B14F-4D97-AF65-F5344CB8AC3E}">
        <p14:creationId xmlns:p14="http://schemas.microsoft.com/office/powerpoint/2010/main" val="102435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478C-2E9C-4CEB-BC59-C5B993632B51}"/>
              </a:ext>
            </a:extLst>
          </p:cNvPr>
          <p:cNvSpPr>
            <a:spLocks noGrp="1"/>
          </p:cNvSpPr>
          <p:nvPr>
            <p:ph type="title"/>
          </p:nvPr>
        </p:nvSpPr>
        <p:spPr/>
        <p:txBody>
          <a:bodyPr/>
          <a:lstStyle/>
          <a:p>
            <a:r>
              <a:rPr lang="en-US" dirty="0"/>
              <a:t>During the Interview</a:t>
            </a:r>
          </a:p>
        </p:txBody>
      </p:sp>
      <p:sp>
        <p:nvSpPr>
          <p:cNvPr id="3" name="Content Placeholder 2">
            <a:extLst>
              <a:ext uri="{FF2B5EF4-FFF2-40B4-BE49-F238E27FC236}">
                <a16:creationId xmlns:a16="http://schemas.microsoft.com/office/drawing/2014/main" id="{7CADC0CA-EC5B-40C0-B1A0-CDA97F52B4CB}"/>
              </a:ext>
            </a:extLst>
          </p:cNvPr>
          <p:cNvSpPr>
            <a:spLocks noGrp="1"/>
          </p:cNvSpPr>
          <p:nvPr>
            <p:ph idx="1"/>
          </p:nvPr>
        </p:nvSpPr>
        <p:spPr/>
        <p:txBody>
          <a:bodyPr>
            <a:normAutofit fontScale="85000" lnSpcReduction="10000"/>
          </a:bodyPr>
          <a:lstStyle/>
          <a:p>
            <a:pPr marL="285750" indent="-285750">
              <a:buFont typeface="Arial" panose="020B0604020202020204" pitchFamily="34" charset="0"/>
              <a:buChar char="•"/>
            </a:pPr>
            <a:r>
              <a:rPr lang="en-US" dirty="0"/>
              <a:t> Be who you are – know who you are – communicate your authentic 	values to help match – do not focus on telling them what they want to 	hear or it will not be a good match long term.</a:t>
            </a:r>
          </a:p>
          <a:p>
            <a:pPr marL="285750" indent="-285750">
              <a:buFont typeface="Arial" panose="020B0604020202020204" pitchFamily="34" charset="0"/>
              <a:buChar char="•"/>
            </a:pPr>
            <a:r>
              <a:rPr lang="en-US" dirty="0"/>
              <a:t>The walk in –greetings and handshakes around the entire table – eye contact 	– 	smile.  Be someone they can sense they would like to be around daily.</a:t>
            </a:r>
          </a:p>
          <a:p>
            <a:pPr marL="285750" indent="-285750">
              <a:buFont typeface="Arial" panose="020B0604020202020204" pitchFamily="34" charset="0"/>
              <a:buChar char="•"/>
            </a:pPr>
            <a:r>
              <a:rPr lang="en-US" dirty="0"/>
              <a:t>Listen to the question – write it down if necessary to help you focus.</a:t>
            </a:r>
          </a:p>
          <a:p>
            <a:pPr marL="285750" indent="-285750">
              <a:buFont typeface="Arial" panose="020B0604020202020204" pitchFamily="34" charset="0"/>
              <a:buChar char="•"/>
            </a:pPr>
            <a:r>
              <a:rPr lang="en-US" dirty="0"/>
              <a:t>Two minute rule – answer THE question – answer it in 2 minutes.  	They are 	looking for competency not answers.  Write down 	what they are looking 	for and get to that in your answer. </a:t>
            </a:r>
          </a:p>
          <a:p>
            <a:pPr marL="285750" indent="-285750">
              <a:buFont typeface="Arial" panose="020B0604020202020204" pitchFamily="34" charset="0"/>
              <a:buChar char="•"/>
            </a:pPr>
            <a:r>
              <a:rPr lang="en-US" dirty="0"/>
              <a:t>Read the room – watch for non verbal clues.  When are you connecting, 	when are they not,  when are you going on too long, etc. </a:t>
            </a:r>
          </a:p>
          <a:p>
            <a:pPr marL="285750" indent="-285750">
              <a:buFont typeface="Arial" panose="020B0604020202020204" pitchFamily="34" charset="0"/>
              <a:buChar char="•"/>
            </a:pPr>
            <a:r>
              <a:rPr lang="en-US" dirty="0"/>
              <a:t>Have three questions ready to ask them that are about them NOT 	about 	compensation etc.</a:t>
            </a:r>
          </a:p>
          <a:p>
            <a:pPr marL="285750" indent="-285750">
              <a:buFont typeface="Arial" panose="020B0604020202020204" pitchFamily="34" charset="0"/>
              <a:buChar char="•"/>
            </a:pPr>
            <a:r>
              <a:rPr lang="en-US" dirty="0"/>
              <a:t>Have a closing statement about why you want to work for THEM and be on 	THEIR Team</a:t>
            </a:r>
          </a:p>
          <a:p>
            <a:pPr marL="285750" indent="-285750">
              <a:buFont typeface="Arial" panose="020B0604020202020204" pitchFamily="34" charset="0"/>
              <a:buChar char="•"/>
            </a:pPr>
            <a:r>
              <a:rPr lang="en-US" dirty="0"/>
              <a:t>Thank them for the opportunity</a:t>
            </a:r>
          </a:p>
          <a:p>
            <a:pPr marL="285750" indent="-285750">
              <a:buFont typeface="Arial" panose="020B0604020202020204" pitchFamily="34" charset="0"/>
              <a:buChar char="•"/>
            </a:pPr>
            <a:r>
              <a:rPr lang="en-US" dirty="0"/>
              <a:t>Leave them with a “leave behind” </a:t>
            </a:r>
          </a:p>
          <a:p>
            <a:pPr marL="285750" indent="-285750">
              <a:buFont typeface="Arial" panose="020B0604020202020204" pitchFamily="34" charset="0"/>
              <a:buChar char="•"/>
            </a:pPr>
            <a:r>
              <a:rPr lang="en-US" dirty="0"/>
              <a:t>Repeat handshakes and smiles all around.</a:t>
            </a:r>
          </a:p>
          <a:p>
            <a:pPr marL="285750" indent="-285750">
              <a:buFont typeface="Arial" panose="020B0604020202020204" pitchFamily="34" charset="0"/>
              <a:buChar char="•"/>
            </a:pPr>
            <a:endParaRPr lang="en-US" dirty="0"/>
          </a:p>
          <a:p>
            <a:endParaRPr lang="en-US" dirty="0"/>
          </a:p>
          <a:p>
            <a:r>
              <a:rPr lang="en-US" dirty="0"/>
              <a:t> </a:t>
            </a:r>
          </a:p>
        </p:txBody>
      </p:sp>
    </p:spTree>
    <p:extLst>
      <p:ext uri="{BB962C8B-B14F-4D97-AF65-F5344CB8AC3E}">
        <p14:creationId xmlns:p14="http://schemas.microsoft.com/office/powerpoint/2010/main" val="252175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3A34AC-01F4-496E-8255-C2483C124671}"/>
              </a:ext>
            </a:extLst>
          </p:cNvPr>
          <p:cNvSpPr>
            <a:spLocks noGrp="1"/>
          </p:cNvSpPr>
          <p:nvPr>
            <p:ph type="title"/>
          </p:nvPr>
        </p:nvSpPr>
        <p:spPr/>
        <p:txBody>
          <a:bodyPr/>
          <a:lstStyle/>
          <a:p>
            <a:r>
              <a:rPr lang="en-US" dirty="0"/>
              <a:t>Post Interview</a:t>
            </a:r>
          </a:p>
        </p:txBody>
      </p:sp>
      <p:sp>
        <p:nvSpPr>
          <p:cNvPr id="5" name="Text Placeholder 4">
            <a:extLst>
              <a:ext uri="{FF2B5EF4-FFF2-40B4-BE49-F238E27FC236}">
                <a16:creationId xmlns:a16="http://schemas.microsoft.com/office/drawing/2014/main" id="{16F4331C-0DE8-435F-BB3A-16666B098F4E}"/>
              </a:ext>
            </a:extLst>
          </p:cNvPr>
          <p:cNvSpPr>
            <a:spLocks noGrp="1"/>
          </p:cNvSpPr>
          <p:nvPr>
            <p:ph type="body" idx="1"/>
          </p:nvPr>
        </p:nvSpPr>
        <p:spPr/>
        <p:txBody>
          <a:bodyPr/>
          <a:lstStyle/>
          <a:p>
            <a:r>
              <a:rPr lang="en-US" dirty="0"/>
              <a:t>Follow up</a:t>
            </a:r>
          </a:p>
        </p:txBody>
      </p:sp>
    </p:spTree>
    <p:extLst>
      <p:ext uri="{BB962C8B-B14F-4D97-AF65-F5344CB8AC3E}">
        <p14:creationId xmlns:p14="http://schemas.microsoft.com/office/powerpoint/2010/main" val="336953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3FCA-A87B-4C8D-9194-AC9CBCB905E0}"/>
              </a:ext>
            </a:extLst>
          </p:cNvPr>
          <p:cNvSpPr>
            <a:spLocks noGrp="1"/>
          </p:cNvSpPr>
          <p:nvPr>
            <p:ph type="title"/>
          </p:nvPr>
        </p:nvSpPr>
        <p:spPr/>
        <p:txBody>
          <a:bodyPr/>
          <a:lstStyle/>
          <a:p>
            <a:r>
              <a:rPr lang="en-US" dirty="0"/>
              <a:t>Post Interview </a:t>
            </a:r>
          </a:p>
        </p:txBody>
      </p:sp>
      <p:sp>
        <p:nvSpPr>
          <p:cNvPr id="3" name="Content Placeholder 2">
            <a:extLst>
              <a:ext uri="{FF2B5EF4-FFF2-40B4-BE49-F238E27FC236}">
                <a16:creationId xmlns:a16="http://schemas.microsoft.com/office/drawing/2014/main" id="{E6BCEAE1-5A8B-4BCF-85E4-13F1761B0213}"/>
              </a:ext>
            </a:extLst>
          </p:cNvPr>
          <p:cNvSpPr>
            <a:spLocks noGrp="1"/>
          </p:cNvSpPr>
          <p:nvPr>
            <p:ph idx="1"/>
          </p:nvPr>
        </p:nvSpPr>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Deliver your hand written thank you notes no later than next day.</a:t>
            </a:r>
          </a:p>
          <a:p>
            <a:pPr marL="285750" indent="-285750">
              <a:buFont typeface="Arial" panose="020B0604020202020204" pitchFamily="34" charset="0"/>
              <a:buChar char="•"/>
            </a:pPr>
            <a:r>
              <a:rPr lang="en-US" dirty="0"/>
              <a:t>Save all of your documents from this process for the next one.</a:t>
            </a:r>
          </a:p>
          <a:p>
            <a:pPr marL="742950" lvl="1" indent="-285750">
              <a:buFont typeface="Arial" panose="020B0604020202020204" pitchFamily="34" charset="0"/>
              <a:buChar char="•"/>
            </a:pPr>
            <a:r>
              <a:rPr lang="en-US" dirty="0"/>
              <a:t>Interview questions, briefing book, leave behind, etc.</a:t>
            </a:r>
          </a:p>
          <a:p>
            <a:pPr marL="285750" indent="-285750">
              <a:buFont typeface="Arial" panose="020B0604020202020204" pitchFamily="34" charset="0"/>
              <a:buChar char="•"/>
            </a:pPr>
            <a:r>
              <a:rPr lang="en-US" dirty="0"/>
              <a:t>Introspection</a:t>
            </a:r>
          </a:p>
          <a:p>
            <a:pPr marL="742950" lvl="1" indent="-285750">
              <a:buFont typeface="Arial" panose="020B0604020202020204" pitchFamily="34" charset="0"/>
              <a:buChar char="•"/>
            </a:pPr>
            <a:r>
              <a:rPr lang="en-US" dirty="0"/>
              <a:t>Self evaluate what could have gone better: what did you do well, what do you wish you had done differently, what information did you not have that you needed.  Make notes to get better on those items for your next interview.</a:t>
            </a:r>
          </a:p>
          <a:p>
            <a:pPr marL="285750" indent="-285750">
              <a:buFont typeface="Arial" panose="020B0604020202020204" pitchFamily="34" charset="0"/>
              <a:buChar char="•"/>
            </a:pPr>
            <a:r>
              <a:rPr lang="en-US" dirty="0"/>
              <a:t>AFTER the process is concluded, seek out the right person to reach 	out to for advice on what you should be doing to compete 	more effectively in the future.</a:t>
            </a:r>
          </a:p>
          <a:p>
            <a:pPr marL="285750" indent="-285750">
              <a:buFont typeface="Arial" panose="020B0604020202020204" pitchFamily="34" charset="0"/>
              <a:buChar char="•"/>
            </a:pPr>
            <a:r>
              <a:rPr lang="en-US" dirty="0"/>
              <a:t>NEVER whine or complain publicly or privately.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080900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in touch!</a:t>
            </a:r>
          </a:p>
        </p:txBody>
      </p:sp>
      <p:sp>
        <p:nvSpPr>
          <p:cNvPr id="3" name="Content Placeholder 2"/>
          <p:cNvSpPr>
            <a:spLocks noGrp="1"/>
          </p:cNvSpPr>
          <p:nvPr>
            <p:ph idx="1"/>
          </p:nvPr>
        </p:nvSpPr>
        <p:spPr>
          <a:xfrm>
            <a:off x="914400" y="914401"/>
            <a:ext cx="3731654" cy="3864465"/>
          </a:xfrm>
        </p:spPr>
        <p:txBody>
          <a:bodyPr>
            <a:normAutofit fontScale="92500" lnSpcReduction="20000"/>
          </a:bodyPr>
          <a:lstStyle/>
          <a:p>
            <a:r>
              <a:rPr lang="en-US" dirty="0"/>
              <a:t>To subscribe to the 10 in 10 update on Servant Leadership Contact </a:t>
            </a:r>
          </a:p>
          <a:p>
            <a:r>
              <a:rPr lang="en-US" dirty="0">
                <a:hlinkClick r:id="rId2"/>
              </a:rPr>
              <a:t>Ron@GovernmentResource.com</a:t>
            </a:r>
            <a:endParaRPr lang="en-US" dirty="0"/>
          </a:p>
          <a:p>
            <a:endParaRPr lang="en-US" dirty="0"/>
          </a:p>
          <a:p>
            <a:r>
              <a:rPr lang="en-US" dirty="0"/>
              <a:t>Get Ron’s New Book on Amazon</a:t>
            </a:r>
          </a:p>
          <a:p>
            <a:endParaRPr lang="en-US" dirty="0"/>
          </a:p>
          <a:p>
            <a:r>
              <a:rPr lang="en-US" dirty="0"/>
              <a:t>To connect with SGR, go to: </a:t>
            </a:r>
          </a:p>
          <a:p>
            <a:r>
              <a:rPr lang="en-US" dirty="0">
                <a:hlinkClick r:id="rId3"/>
              </a:rPr>
              <a:t>www.GovernmentResource.com/Connect_With_SGR</a:t>
            </a:r>
            <a:endParaRPr lang="en-US" dirty="0"/>
          </a:p>
          <a:p>
            <a:endParaRPr lang="en-US" dirty="0"/>
          </a:p>
          <a:p>
            <a:r>
              <a:rPr lang="en-US" dirty="0"/>
              <a:t>Be sure to like us on Facebook  </a:t>
            </a:r>
          </a:p>
          <a:p>
            <a:r>
              <a:rPr lang="en-US" dirty="0"/>
              <a:t>Follow us on Twitter</a:t>
            </a:r>
          </a:p>
          <a:p>
            <a:r>
              <a:rPr lang="en-US" dirty="0"/>
              <a:t>Connect with us on LinkedIn</a:t>
            </a:r>
          </a:p>
          <a:p>
            <a:endParaRPr lang="en-US" dirty="0"/>
          </a:p>
          <a:p>
            <a:endParaRPr lang="en-US" dirty="0"/>
          </a:p>
        </p:txBody>
      </p:sp>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0672" y="4129657"/>
            <a:ext cx="342900" cy="342900"/>
          </a:xfrm>
          <a:prstGeom prst="rect">
            <a:avLst/>
          </a:prstGeom>
        </p:spPr>
      </p:pic>
      <p:pic>
        <p:nvPicPr>
          <p:cNvPr id="7" name="Picture 6">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1390" y="3835891"/>
            <a:ext cx="342900" cy="3429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4241" y="762000"/>
            <a:ext cx="3370509" cy="5143946"/>
          </a:xfrm>
          <a:prstGeom prst="rect">
            <a:avLst/>
          </a:prstGeom>
        </p:spPr>
      </p:pic>
      <p:pic>
        <p:nvPicPr>
          <p:cNvPr id="9" name="Picture 8">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0057" y="3578716"/>
            <a:ext cx="342900" cy="342900"/>
          </a:xfrm>
          <a:prstGeom prst="rect">
            <a:avLst/>
          </a:prstGeom>
        </p:spPr>
      </p:pic>
    </p:spTree>
    <p:extLst>
      <p:ext uri="{BB962C8B-B14F-4D97-AF65-F5344CB8AC3E}">
        <p14:creationId xmlns:p14="http://schemas.microsoft.com/office/powerpoint/2010/main" val="1918908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defRPr/>
            </a:pPr>
            <a:endParaRPr lang="en-US" sz="2800" dirty="0"/>
          </a:p>
        </p:txBody>
      </p:sp>
      <p:sp>
        <p:nvSpPr>
          <p:cNvPr id="7171" name="Rectangle 3"/>
          <p:cNvSpPr>
            <a:spLocks noGrp="1" noChangeArrowheads="1"/>
          </p:cNvSpPr>
          <p:nvPr>
            <p:ph idx="1"/>
          </p:nvPr>
        </p:nvSpPr>
        <p:spPr>
          <a:xfrm>
            <a:off x="914400" y="1981200"/>
            <a:ext cx="7772400" cy="3124200"/>
          </a:xfrm>
        </p:spPr>
        <p:txBody>
          <a:bodyPr/>
          <a:lstStyle/>
          <a:p>
            <a:pPr lvl="1" algn="just">
              <a:lnSpc>
                <a:spcPct val="80000"/>
              </a:lnSpc>
              <a:spcBef>
                <a:spcPts val="600"/>
              </a:spcBef>
              <a:spcAft>
                <a:spcPts val="1200"/>
              </a:spcAft>
              <a:buSzPct val="73000"/>
              <a:buNone/>
              <a:defRPr/>
            </a:pPr>
            <a:r>
              <a:rPr lang="en-US" sz="2800" dirty="0"/>
              <a:t>This presentation is copyrighted and may not be reproduced or distributed without the written authorization of SGR (</a:t>
            </a:r>
            <a:r>
              <a:rPr lang="en-US" sz="2800" dirty="0">
                <a:hlinkClick r:id="rId3"/>
              </a:rPr>
              <a:t>www.GovernmentResource.com</a:t>
            </a:r>
            <a:r>
              <a:rPr lang="en-US" sz="2800" dirty="0"/>
              <a:t>) </a:t>
            </a:r>
          </a:p>
          <a:p>
            <a:pPr lvl="1">
              <a:lnSpc>
                <a:spcPct val="80000"/>
              </a:lnSpc>
              <a:spcBef>
                <a:spcPts val="600"/>
              </a:spcBef>
              <a:spcAft>
                <a:spcPts val="1200"/>
              </a:spcAft>
              <a:buSzPct val="73000"/>
              <a:defRPr/>
            </a:pP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E242-F0B4-420A-B32D-73778F123D9F}"/>
              </a:ext>
            </a:extLst>
          </p:cNvPr>
          <p:cNvSpPr>
            <a:spLocks noGrp="1"/>
          </p:cNvSpPr>
          <p:nvPr>
            <p:ph type="title"/>
          </p:nvPr>
        </p:nvSpPr>
        <p:spPr/>
        <p:txBody>
          <a:bodyPr>
            <a:normAutofit/>
          </a:bodyPr>
          <a:lstStyle/>
          <a:p>
            <a:r>
              <a:rPr lang="en-US" dirty="0"/>
              <a:t>Pre Opportunity Positioning</a:t>
            </a:r>
          </a:p>
        </p:txBody>
      </p:sp>
      <p:sp>
        <p:nvSpPr>
          <p:cNvPr id="3" name="Text Placeholder 2">
            <a:extLst>
              <a:ext uri="{FF2B5EF4-FFF2-40B4-BE49-F238E27FC236}">
                <a16:creationId xmlns:a16="http://schemas.microsoft.com/office/drawing/2014/main" id="{2E290CE6-EE9B-4263-B7AC-C5970D3BE14F}"/>
              </a:ext>
            </a:extLst>
          </p:cNvPr>
          <p:cNvSpPr>
            <a:spLocks noGrp="1"/>
          </p:cNvSpPr>
          <p:nvPr>
            <p:ph type="body" idx="1"/>
          </p:nvPr>
        </p:nvSpPr>
        <p:spPr/>
        <p:txBody>
          <a:bodyPr/>
          <a:lstStyle/>
          <a:p>
            <a:r>
              <a:rPr lang="en-US" dirty="0"/>
              <a:t>Managing Your Personal Brand </a:t>
            </a:r>
          </a:p>
        </p:txBody>
      </p:sp>
    </p:spTree>
    <p:extLst>
      <p:ext uri="{BB962C8B-B14F-4D97-AF65-F5344CB8AC3E}">
        <p14:creationId xmlns:p14="http://schemas.microsoft.com/office/powerpoint/2010/main" val="8497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3038-149F-4DDA-9257-502575079B13}"/>
              </a:ext>
            </a:extLst>
          </p:cNvPr>
          <p:cNvSpPr>
            <a:spLocks noGrp="1"/>
          </p:cNvSpPr>
          <p:nvPr>
            <p:ph type="title"/>
          </p:nvPr>
        </p:nvSpPr>
        <p:spPr/>
        <p:txBody>
          <a:bodyPr>
            <a:normAutofit fontScale="90000"/>
          </a:bodyPr>
          <a:lstStyle/>
          <a:p>
            <a:r>
              <a:rPr lang="en-US" dirty="0"/>
              <a:t>Don’t Do Dumb Stuff on Social Media – and clean up what is already out there</a:t>
            </a:r>
          </a:p>
        </p:txBody>
      </p:sp>
      <p:sp>
        <p:nvSpPr>
          <p:cNvPr id="3" name="Content Placeholder 2">
            <a:extLst>
              <a:ext uri="{FF2B5EF4-FFF2-40B4-BE49-F238E27FC236}">
                <a16:creationId xmlns:a16="http://schemas.microsoft.com/office/drawing/2014/main" id="{7C19F51F-FE8A-4141-B84F-5A169D703417}"/>
              </a:ext>
            </a:extLst>
          </p:cNvPr>
          <p:cNvSpPr>
            <a:spLocks noGrp="1"/>
          </p:cNvSpPr>
          <p:nvPr>
            <p:ph idx="1"/>
          </p:nvPr>
        </p:nvSpPr>
        <p:spPr/>
        <p:txBody>
          <a:bodyPr/>
          <a:lstStyle/>
          <a:p>
            <a:pPr marL="285750" indent="-285750">
              <a:buFont typeface="Arial" panose="020B0604020202020204" pitchFamily="34" charset="0"/>
              <a:buChar char="•"/>
            </a:pPr>
            <a:r>
              <a:rPr lang="en-US" dirty="0"/>
              <a:t>Assume that employers will check out Facebook, Instagram, Twitter, blogs, mainstream media, etc. </a:t>
            </a:r>
          </a:p>
          <a:p>
            <a:pPr marL="285750" indent="-285750">
              <a:buFont typeface="Arial" panose="020B0604020202020204" pitchFamily="34" charset="0"/>
              <a:buChar char="•"/>
            </a:pPr>
            <a:r>
              <a:rPr lang="en-US" dirty="0"/>
              <a:t>They will judge how big of a risk you are by your social media.  </a:t>
            </a:r>
          </a:p>
          <a:p>
            <a:pPr marL="285750" indent="-285750">
              <a:buFont typeface="Arial" panose="020B0604020202020204" pitchFamily="34" charset="0"/>
              <a:buChar char="•"/>
            </a:pPr>
            <a:r>
              <a:rPr lang="en-US" dirty="0"/>
              <a:t>Words matter</a:t>
            </a:r>
          </a:p>
          <a:p>
            <a:pPr marL="742950" lvl="1" indent="-285750">
              <a:buFont typeface="Arial" panose="020B0604020202020204" pitchFamily="34" charset="0"/>
              <a:buChar char="•"/>
            </a:pPr>
            <a:r>
              <a:rPr lang="en-US" dirty="0"/>
              <a:t>Hateful – even funny when at the expense of others </a:t>
            </a:r>
          </a:p>
          <a:p>
            <a:pPr marL="742950" lvl="1" indent="-285750">
              <a:buFont typeface="Arial" panose="020B0604020202020204" pitchFamily="34" charset="0"/>
              <a:buChar char="•"/>
            </a:pPr>
            <a:r>
              <a:rPr lang="en-US" dirty="0"/>
              <a:t>Angry</a:t>
            </a:r>
          </a:p>
          <a:p>
            <a:pPr marL="742950" lvl="1" indent="-285750">
              <a:buFont typeface="Arial" panose="020B0604020202020204" pitchFamily="34" charset="0"/>
              <a:buChar char="•"/>
            </a:pPr>
            <a:r>
              <a:rPr lang="en-US" dirty="0"/>
              <a:t>Name calling</a:t>
            </a:r>
          </a:p>
          <a:p>
            <a:pPr marL="742950" lvl="1" indent="-285750">
              <a:buFont typeface="Arial" panose="020B0604020202020204" pitchFamily="34" charset="0"/>
              <a:buChar char="•"/>
            </a:pPr>
            <a:r>
              <a:rPr lang="en-US" dirty="0"/>
              <a:t>Insensitive </a:t>
            </a:r>
          </a:p>
          <a:p>
            <a:pPr marL="742950" lvl="1" indent="-285750">
              <a:buFont typeface="Arial" panose="020B0604020202020204" pitchFamily="34" charset="0"/>
              <a:buChar char="•"/>
            </a:pPr>
            <a:r>
              <a:rPr lang="en-US" dirty="0"/>
              <a:t>Derisive – towards employer or others</a:t>
            </a:r>
          </a:p>
          <a:p>
            <a:pPr marL="285750" indent="-285750">
              <a:buFont typeface="Arial" panose="020B0604020202020204" pitchFamily="34" charset="0"/>
              <a:buChar char="•"/>
            </a:pPr>
            <a:r>
              <a:rPr lang="en-US" dirty="0"/>
              <a:t>Pics matter</a:t>
            </a:r>
          </a:p>
          <a:p>
            <a:pPr marL="742950" lvl="1" indent="-285750">
              <a:buFont typeface="Arial" panose="020B0604020202020204" pitchFamily="34" charset="0"/>
              <a:buChar char="•"/>
            </a:pPr>
            <a:r>
              <a:rPr lang="en-US" dirty="0"/>
              <a:t>Alcohol</a:t>
            </a:r>
          </a:p>
          <a:p>
            <a:pPr marL="742950" lvl="1" indent="-285750">
              <a:buFont typeface="Arial" panose="020B0604020202020204" pitchFamily="34" charset="0"/>
              <a:buChar char="•"/>
            </a:pPr>
            <a:r>
              <a:rPr lang="en-US" dirty="0"/>
              <a:t>Drugs </a:t>
            </a:r>
          </a:p>
          <a:p>
            <a:pPr marL="742950" lvl="1" indent="-285750">
              <a:buFont typeface="Arial" panose="020B0604020202020204" pitchFamily="34" charset="0"/>
              <a:buChar char="•"/>
            </a:pPr>
            <a:r>
              <a:rPr lang="en-US" dirty="0"/>
              <a:t>Mean spirited memes</a:t>
            </a:r>
          </a:p>
        </p:txBody>
      </p:sp>
    </p:spTree>
    <p:extLst>
      <p:ext uri="{BB962C8B-B14F-4D97-AF65-F5344CB8AC3E}">
        <p14:creationId xmlns:p14="http://schemas.microsoft.com/office/powerpoint/2010/main" val="248792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BF70-FF99-430A-A9F4-618FF92B45F9}"/>
              </a:ext>
            </a:extLst>
          </p:cNvPr>
          <p:cNvSpPr>
            <a:spLocks noGrp="1"/>
          </p:cNvSpPr>
          <p:nvPr>
            <p:ph type="title"/>
          </p:nvPr>
        </p:nvSpPr>
        <p:spPr/>
        <p:txBody>
          <a:bodyPr>
            <a:normAutofit fontScale="90000"/>
          </a:bodyPr>
          <a:lstStyle/>
          <a:p>
            <a:r>
              <a:rPr lang="en-US" dirty="0"/>
              <a:t>Develop the Right Leadership Competencies for Long Term Success</a:t>
            </a:r>
          </a:p>
        </p:txBody>
      </p:sp>
      <p:sp>
        <p:nvSpPr>
          <p:cNvPr id="3" name="Content Placeholder 2">
            <a:extLst>
              <a:ext uri="{FF2B5EF4-FFF2-40B4-BE49-F238E27FC236}">
                <a16:creationId xmlns:a16="http://schemas.microsoft.com/office/drawing/2014/main" id="{04A5A589-2755-417A-BD03-CC01B4B892CF}"/>
              </a:ext>
            </a:extLst>
          </p:cNvPr>
          <p:cNvSpPr>
            <a:spLocks noGrp="1"/>
          </p:cNvSpPr>
          <p:nvPr>
            <p:ph idx="1"/>
          </p:nvPr>
        </p:nvSpPr>
        <p:spPr/>
        <p:txBody>
          <a:bodyPr/>
          <a:lstStyle/>
          <a:p>
            <a:endParaRPr lang="en-US" dirty="0"/>
          </a:p>
          <a:p>
            <a:pPr marL="285750" indent="-285750">
              <a:buFont typeface="Arial" panose="020B0604020202020204" pitchFamily="34" charset="0"/>
              <a:buChar char="•"/>
            </a:pPr>
            <a:r>
              <a:rPr lang="en-US" sz="2400" dirty="0"/>
              <a:t>Self Awareness</a:t>
            </a:r>
          </a:p>
          <a:p>
            <a:pPr marL="285750" indent="-285750">
              <a:buFont typeface="Arial" panose="020B0604020202020204" pitchFamily="34" charset="0"/>
              <a:buChar char="•"/>
            </a:pPr>
            <a:r>
              <a:rPr lang="en-US" sz="2400" dirty="0"/>
              <a:t>Emotional Intelligence</a:t>
            </a:r>
          </a:p>
          <a:p>
            <a:pPr marL="285750" indent="-285750">
              <a:buFont typeface="Arial" panose="020B0604020202020204" pitchFamily="34" charset="0"/>
              <a:buChar char="•"/>
            </a:pPr>
            <a:r>
              <a:rPr lang="en-US" sz="2400" dirty="0"/>
              <a:t>Interpersonal relations</a:t>
            </a:r>
          </a:p>
          <a:p>
            <a:pPr marL="285750" indent="-285750">
              <a:buFont typeface="Arial" panose="020B0604020202020204" pitchFamily="34" charset="0"/>
              <a:buChar char="•"/>
            </a:pPr>
            <a:r>
              <a:rPr lang="en-US" sz="2400" dirty="0"/>
              <a:t>Team building</a:t>
            </a:r>
          </a:p>
          <a:p>
            <a:pPr marL="285750" indent="-285750">
              <a:buFont typeface="Arial" panose="020B0604020202020204" pitchFamily="34" charset="0"/>
              <a:buChar char="•"/>
            </a:pPr>
            <a:r>
              <a:rPr lang="en-US" sz="2400" dirty="0"/>
              <a:t>Written communication</a:t>
            </a:r>
          </a:p>
          <a:p>
            <a:pPr marL="285750" indent="-285750">
              <a:buFont typeface="Arial" panose="020B0604020202020204" pitchFamily="34" charset="0"/>
              <a:buChar char="•"/>
            </a:pPr>
            <a:r>
              <a:rPr lang="en-US" sz="2400" dirty="0"/>
              <a:t>Verbal communication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Technical expertise comes last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0093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7B30-96D2-437C-8A84-AD8927B1B0D1}"/>
              </a:ext>
            </a:extLst>
          </p:cNvPr>
          <p:cNvSpPr>
            <a:spLocks noGrp="1"/>
          </p:cNvSpPr>
          <p:nvPr>
            <p:ph type="title"/>
          </p:nvPr>
        </p:nvSpPr>
        <p:spPr/>
        <p:txBody>
          <a:bodyPr/>
          <a:lstStyle/>
          <a:p>
            <a:r>
              <a:rPr lang="en-US" dirty="0"/>
              <a:t>Develop a Reputation as a “go to” High Performer</a:t>
            </a:r>
          </a:p>
        </p:txBody>
      </p:sp>
      <p:sp>
        <p:nvSpPr>
          <p:cNvPr id="3" name="Content Placeholder 2">
            <a:extLst>
              <a:ext uri="{FF2B5EF4-FFF2-40B4-BE49-F238E27FC236}">
                <a16:creationId xmlns:a16="http://schemas.microsoft.com/office/drawing/2014/main" id="{D3D04028-8733-42EE-AC51-DCDE71F9E907}"/>
              </a:ext>
            </a:extLst>
          </p:cNvPr>
          <p:cNvSpPr>
            <a:spLocks noGrp="1"/>
          </p:cNvSpPr>
          <p:nvPr>
            <p:ph idx="1"/>
          </p:nvPr>
        </p:nvSpPr>
        <p:spPr/>
        <p:txBody>
          <a:bodyPr/>
          <a:lstStyle/>
          <a:p>
            <a:pPr marL="285750" indent="-285750">
              <a:buFont typeface="Arial" panose="020B0604020202020204" pitchFamily="34" charset="0"/>
              <a:buChar char="•"/>
            </a:pPr>
            <a:r>
              <a:rPr lang="en-US" sz="1600" dirty="0"/>
              <a:t>No Surprises for your boss</a:t>
            </a:r>
          </a:p>
          <a:p>
            <a:pPr marL="285750" indent="-285750">
              <a:lnSpc>
                <a:spcPct val="90000"/>
              </a:lnSpc>
              <a:buFont typeface="Arial" panose="020B0604020202020204" pitchFamily="34" charset="0"/>
              <a:buChar char="•"/>
            </a:pPr>
            <a:r>
              <a:rPr lang="en-US" sz="1600" dirty="0"/>
              <a:t>Highly responsive</a:t>
            </a:r>
          </a:p>
          <a:p>
            <a:pPr marL="285750" indent="-285750">
              <a:lnSpc>
                <a:spcPct val="90000"/>
              </a:lnSpc>
              <a:buFont typeface="Arial" panose="020B0604020202020204" pitchFamily="34" charset="0"/>
              <a:buChar char="•"/>
            </a:pPr>
            <a:r>
              <a:rPr lang="en-US" sz="1600" dirty="0"/>
              <a:t>Adapt to the boss not the other way around</a:t>
            </a:r>
          </a:p>
          <a:p>
            <a:pPr marL="285750" indent="-285750">
              <a:lnSpc>
                <a:spcPct val="90000"/>
              </a:lnSpc>
              <a:buFont typeface="Arial" panose="020B0604020202020204" pitchFamily="34" charset="0"/>
              <a:buChar char="•"/>
            </a:pPr>
            <a:r>
              <a:rPr lang="en-US" sz="1600" dirty="0"/>
              <a:t>Anticipate problems – don’t just react to them</a:t>
            </a:r>
          </a:p>
          <a:p>
            <a:pPr marL="285750" indent="-285750">
              <a:lnSpc>
                <a:spcPct val="90000"/>
              </a:lnSpc>
              <a:buFont typeface="Arial" panose="020B0604020202020204" pitchFamily="34" charset="0"/>
              <a:buChar char="•"/>
            </a:pPr>
            <a:r>
              <a:rPr lang="en-US" sz="1600" dirty="0"/>
              <a:t>Take leadership in solving problems </a:t>
            </a:r>
          </a:p>
          <a:p>
            <a:pPr marL="285750" indent="-285750">
              <a:lnSpc>
                <a:spcPct val="90000"/>
              </a:lnSpc>
              <a:buFont typeface="Arial" panose="020B0604020202020204" pitchFamily="34" charset="0"/>
              <a:buChar char="•"/>
            </a:pPr>
            <a:r>
              <a:rPr lang="en-US" sz="1600" dirty="0"/>
              <a:t>Keep your boss particularly well prepared on issues that may have public/political implications</a:t>
            </a:r>
          </a:p>
          <a:p>
            <a:pPr marL="285750" indent="-285750">
              <a:buFont typeface="Arial" panose="020B0604020202020204" pitchFamily="34" charset="0"/>
              <a:buChar char="•"/>
            </a:pPr>
            <a:r>
              <a:rPr lang="en-US" sz="1600" dirty="0"/>
              <a:t>Adhere to the highest possible ethical standards</a:t>
            </a:r>
          </a:p>
          <a:p>
            <a:pPr marL="285750" indent="-285750">
              <a:buFont typeface="Arial" panose="020B0604020202020204" pitchFamily="34" charset="0"/>
              <a:buChar char="•"/>
            </a:pPr>
            <a:r>
              <a:rPr lang="en-US" sz="1600" dirty="0"/>
              <a:t>Prepare excellent policy reports</a:t>
            </a:r>
          </a:p>
          <a:p>
            <a:pPr marL="800100" lvl="1" indent="-342900">
              <a:buFont typeface="Arial" panose="020B0604020202020204" pitchFamily="34" charset="0"/>
              <a:buChar char="•"/>
            </a:pPr>
            <a:r>
              <a:rPr lang="en-US" sz="1600" dirty="0"/>
              <a:t>Make sure each policy report includes</a:t>
            </a:r>
          </a:p>
          <a:p>
            <a:pPr lvl="2"/>
            <a:r>
              <a:rPr lang="en-US" sz="1600" dirty="0"/>
              <a:t>This is the situation</a:t>
            </a:r>
          </a:p>
          <a:p>
            <a:pPr lvl="2"/>
            <a:r>
              <a:rPr lang="en-US" sz="1600" dirty="0"/>
              <a:t>These are the facts</a:t>
            </a:r>
          </a:p>
          <a:p>
            <a:pPr lvl="2"/>
            <a:r>
              <a:rPr lang="en-US" sz="1600" dirty="0"/>
              <a:t>These are the alternatives, with costs</a:t>
            </a:r>
          </a:p>
          <a:p>
            <a:pPr lvl="2"/>
            <a:r>
              <a:rPr lang="en-US" sz="1600" dirty="0"/>
              <a:t>These are the implications</a:t>
            </a:r>
          </a:p>
          <a:p>
            <a:pPr lvl="2"/>
            <a:r>
              <a:rPr lang="en-US" sz="1600" dirty="0"/>
              <a:t>This is the recommendatio</a:t>
            </a:r>
            <a:r>
              <a:rPr lang="en-US" dirty="0"/>
              <a:t>n</a:t>
            </a:r>
          </a:p>
          <a:p>
            <a:pPr marL="285750" indent="-285750">
              <a:lnSpc>
                <a:spcPct val="90000"/>
              </a:lnSpc>
              <a:buFont typeface="Arial" panose="020B0604020202020204" pitchFamily="34" charset="0"/>
              <a:buChar char="•"/>
            </a:pPr>
            <a:endParaRPr lang="en-US" sz="2000" dirty="0"/>
          </a:p>
          <a:p>
            <a:pPr marL="285750" indent="-285750">
              <a:lnSpc>
                <a:spcPct val="90000"/>
              </a:lnSpc>
              <a:buFont typeface="Arial" panose="020B0604020202020204" pitchFamily="34" charset="0"/>
              <a:buChar char="•"/>
            </a:pPr>
            <a:endParaRPr lang="en-US" sz="2000" dirty="0"/>
          </a:p>
          <a:p>
            <a:pPr marL="285750" indent="-285750">
              <a:lnSpc>
                <a:spcPct val="90000"/>
              </a:lnSpc>
              <a:buFont typeface="Arial" panose="020B0604020202020204" pitchFamily="34" charset="0"/>
              <a:buChar char="•"/>
            </a:pPr>
            <a:endParaRPr lang="en-US" sz="2000" dirty="0"/>
          </a:p>
          <a:p>
            <a:pPr marL="285750" indent="-285750">
              <a:lnSpc>
                <a:spcPct val="90000"/>
              </a:lnSpc>
              <a:buFont typeface="Arial" panose="020B0604020202020204" pitchFamily="34" charset="0"/>
              <a:buChar char="•"/>
            </a:pPr>
            <a:endParaRPr lang="en-US" sz="2000" dirty="0"/>
          </a:p>
          <a:p>
            <a:pPr marL="285750" indent="-285750">
              <a:lnSpc>
                <a:spcPct val="90000"/>
              </a:lnSpc>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88416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8BF8-D75D-4150-BBCF-032316E3D79B}"/>
              </a:ext>
            </a:extLst>
          </p:cNvPr>
          <p:cNvSpPr>
            <a:spLocks noGrp="1"/>
          </p:cNvSpPr>
          <p:nvPr>
            <p:ph type="title"/>
          </p:nvPr>
        </p:nvSpPr>
        <p:spPr/>
        <p:txBody>
          <a:bodyPr>
            <a:normAutofit fontScale="90000"/>
          </a:bodyPr>
          <a:lstStyle/>
          <a:p>
            <a:r>
              <a:rPr lang="en-US" dirty="0"/>
              <a:t>Raise Your Profile as Someone Whose Opinion Matters </a:t>
            </a:r>
          </a:p>
        </p:txBody>
      </p:sp>
      <p:sp>
        <p:nvSpPr>
          <p:cNvPr id="3" name="Content Placeholder 2">
            <a:extLst>
              <a:ext uri="{FF2B5EF4-FFF2-40B4-BE49-F238E27FC236}">
                <a16:creationId xmlns:a16="http://schemas.microsoft.com/office/drawing/2014/main" id="{AFE43B19-3D02-4DAF-9F36-EFC3CFFCEA33}"/>
              </a:ext>
            </a:extLst>
          </p:cNvPr>
          <p:cNvSpPr>
            <a:spLocks noGrp="1"/>
          </p:cNvSpPr>
          <p:nvPr>
            <p:ph idx="1"/>
          </p:nvPr>
        </p:nvSpPr>
        <p:spPr/>
        <p:txBody>
          <a:bodyPr/>
          <a:lstStyle/>
          <a:p>
            <a:endParaRPr lang="en-US" dirty="0"/>
          </a:p>
          <a:p>
            <a:pPr marL="285750" indent="-285750">
              <a:buFont typeface="Arial" panose="020B0604020202020204" pitchFamily="34" charset="0"/>
              <a:buChar char="•"/>
            </a:pPr>
            <a:r>
              <a:rPr lang="en-US" sz="3200" dirty="0"/>
              <a:t>Submit articles to professional publications on relevant hot topics</a:t>
            </a:r>
          </a:p>
          <a:p>
            <a:pPr marL="285750" indent="-285750">
              <a:buFont typeface="Arial" panose="020B0604020202020204" pitchFamily="34" charset="0"/>
              <a:buChar char="•"/>
            </a:pPr>
            <a:r>
              <a:rPr lang="en-US" sz="3200" dirty="0"/>
              <a:t>Submit speaking proposals to professional associations</a:t>
            </a:r>
          </a:p>
          <a:p>
            <a:pPr marL="285750" indent="-285750">
              <a:buFont typeface="Arial" panose="020B0604020202020204" pitchFamily="34" charset="0"/>
              <a:buChar char="•"/>
            </a:pPr>
            <a:r>
              <a:rPr lang="en-US" sz="3200" dirty="0"/>
              <a:t>Offer to teach classes internal to your organization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9449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839D-43BD-4412-A82C-8FC224378197}"/>
              </a:ext>
            </a:extLst>
          </p:cNvPr>
          <p:cNvSpPr>
            <a:spLocks noGrp="1"/>
          </p:cNvSpPr>
          <p:nvPr>
            <p:ph type="title"/>
          </p:nvPr>
        </p:nvSpPr>
        <p:spPr/>
        <p:txBody>
          <a:bodyPr/>
          <a:lstStyle/>
          <a:p>
            <a:r>
              <a:rPr lang="en-US" dirty="0"/>
              <a:t>Your Boss Wants to Know You are On Their Team</a:t>
            </a:r>
          </a:p>
        </p:txBody>
      </p:sp>
      <p:sp>
        <p:nvSpPr>
          <p:cNvPr id="3" name="Content Placeholder 2">
            <a:extLst>
              <a:ext uri="{FF2B5EF4-FFF2-40B4-BE49-F238E27FC236}">
                <a16:creationId xmlns:a16="http://schemas.microsoft.com/office/drawing/2014/main" id="{212C6A82-0626-44B3-9EB7-65DE4FE4E7FF}"/>
              </a:ext>
            </a:extLst>
          </p:cNvPr>
          <p:cNvSpPr>
            <a:spLocks noGrp="1"/>
          </p:cNvSpPr>
          <p:nvPr>
            <p:ph idx="1"/>
          </p:nvPr>
        </p:nvSpPr>
        <p:spPr/>
        <p:txBody>
          <a:bodyPr/>
          <a:lstStyle/>
          <a:p>
            <a:endParaRPr lang="en-US" dirty="0"/>
          </a:p>
          <a:p>
            <a:endParaRPr lang="en-US" dirty="0"/>
          </a:p>
          <a:p>
            <a:r>
              <a:rPr lang="en-US" sz="3200" b="1" dirty="0"/>
              <a:t>Being a city manager is a lot like a quarterback whose team is down by 14 points with two minutes remaining in the fourth quarter, but with your own team trying to tackle you.</a:t>
            </a:r>
          </a:p>
          <a:p>
            <a:endParaRPr lang="en-US" dirty="0"/>
          </a:p>
        </p:txBody>
      </p:sp>
    </p:spTree>
    <p:extLst>
      <p:ext uri="{BB962C8B-B14F-4D97-AF65-F5344CB8AC3E}">
        <p14:creationId xmlns:p14="http://schemas.microsoft.com/office/powerpoint/2010/main" val="39234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6503B7-4CF4-48CE-86E2-033D66E8A6EC}"/>
              </a:ext>
            </a:extLst>
          </p:cNvPr>
          <p:cNvSpPr>
            <a:spLocks noGrp="1"/>
          </p:cNvSpPr>
          <p:nvPr>
            <p:ph type="title"/>
          </p:nvPr>
        </p:nvSpPr>
        <p:spPr/>
        <p:txBody>
          <a:bodyPr/>
          <a:lstStyle/>
          <a:p>
            <a:r>
              <a:rPr lang="en-US" dirty="0"/>
              <a:t>Advance Preparation for the Interview</a:t>
            </a:r>
          </a:p>
        </p:txBody>
      </p:sp>
      <p:sp>
        <p:nvSpPr>
          <p:cNvPr id="5" name="Text Placeholder 4">
            <a:extLst>
              <a:ext uri="{FF2B5EF4-FFF2-40B4-BE49-F238E27FC236}">
                <a16:creationId xmlns:a16="http://schemas.microsoft.com/office/drawing/2014/main" id="{C270D78C-EC22-45B0-A494-6EDB4CC5D4D7}"/>
              </a:ext>
            </a:extLst>
          </p:cNvPr>
          <p:cNvSpPr>
            <a:spLocks noGrp="1"/>
          </p:cNvSpPr>
          <p:nvPr>
            <p:ph type="body" idx="1"/>
          </p:nvPr>
        </p:nvSpPr>
        <p:spPr/>
        <p:txBody>
          <a:bodyPr/>
          <a:lstStyle/>
          <a:p>
            <a:r>
              <a:rPr lang="en-US" dirty="0"/>
              <a:t>Doing Your Homework Before the Interview</a:t>
            </a:r>
          </a:p>
        </p:txBody>
      </p:sp>
    </p:spTree>
    <p:extLst>
      <p:ext uri="{BB962C8B-B14F-4D97-AF65-F5344CB8AC3E}">
        <p14:creationId xmlns:p14="http://schemas.microsoft.com/office/powerpoint/2010/main" val="1798416864"/>
      </p:ext>
    </p:extLst>
  </p:cSld>
  <p:clrMapOvr>
    <a:masterClrMapping/>
  </p:clrMapOvr>
</p:sld>
</file>

<file path=ppt/theme/theme1.xml><?xml version="1.0" encoding="utf-8"?>
<a:theme xmlns:a="http://schemas.openxmlformats.org/drawingml/2006/main" name="SGR EXECUTIVE SEARCH TEMPLATE">
  <a:themeElements>
    <a:clrScheme name="on_target">
      <a:dk1>
        <a:sysClr val="windowText" lastClr="000000"/>
      </a:dk1>
      <a:lt1>
        <a:sysClr val="window" lastClr="FFFFFF"/>
      </a:lt1>
      <a:dk2>
        <a:srgbClr val="B40808"/>
      </a:dk2>
      <a:lt2>
        <a:srgbClr val="E0B7A0"/>
      </a:lt2>
      <a:accent1>
        <a:srgbClr val="B74900"/>
      </a:accent1>
      <a:accent2>
        <a:srgbClr val="943634"/>
      </a:accent2>
      <a:accent3>
        <a:srgbClr val="910101"/>
      </a:accent3>
      <a:accent4>
        <a:srgbClr val="B0402A"/>
      </a:accent4>
      <a:accent5>
        <a:srgbClr val="702010"/>
      </a:accent5>
      <a:accent6>
        <a:srgbClr val="7A4928"/>
      </a:accent6>
      <a:hlink>
        <a:srgbClr val="0000FF"/>
      </a:hlink>
      <a:folHlink>
        <a:srgbClr val="80008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SGR%20EXECUTIVE%20SEARCH%20TEMPLATE</Template>
  <TotalTime>6961</TotalTime>
  <Words>736</Words>
  <Application>Microsoft Office PowerPoint</Application>
  <PresentationFormat>On-screen Show (4:3)</PresentationFormat>
  <Paragraphs>121</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News Gothic MT</vt:lpstr>
      <vt:lpstr>Tahoma</vt:lpstr>
      <vt:lpstr>Wingdings</vt:lpstr>
      <vt:lpstr>SGR EXECUTIVE SEARCH TEMPLATE</vt:lpstr>
      <vt:lpstr>Chess Skills to  Interview Like a Grand Master </vt:lpstr>
      <vt:lpstr>PowerPoint Presentation</vt:lpstr>
      <vt:lpstr>Pre Opportunity Positioning</vt:lpstr>
      <vt:lpstr>Don’t Do Dumb Stuff on Social Media – and clean up what is already out there</vt:lpstr>
      <vt:lpstr>Develop the Right Leadership Competencies for Long Term Success</vt:lpstr>
      <vt:lpstr>Develop a Reputation as a “go to” High Performer</vt:lpstr>
      <vt:lpstr>Raise Your Profile as Someone Whose Opinion Matters </vt:lpstr>
      <vt:lpstr>Your Boss Wants to Know You are On Their Team</vt:lpstr>
      <vt:lpstr>Advance Preparation for the Interview</vt:lpstr>
      <vt:lpstr>Know Them Better Than They Know Themselves </vt:lpstr>
      <vt:lpstr>Expect them to know you better than you expect</vt:lpstr>
      <vt:lpstr>The Interview</vt:lpstr>
      <vt:lpstr>During the Interview</vt:lpstr>
      <vt:lpstr>Post Interview</vt:lpstr>
      <vt:lpstr>Post Interview </vt:lpstr>
      <vt:lpstr>Keep in touch!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xxxx City Manager Search</dc:title>
  <dc:creator>Cindy Hanna</dc:creator>
  <cp:lastModifiedBy>Ron Holifield</cp:lastModifiedBy>
  <cp:revision>235</cp:revision>
  <dcterms:created xsi:type="dcterms:W3CDTF">2012-07-21T00:38:30Z</dcterms:created>
  <dcterms:modified xsi:type="dcterms:W3CDTF">2019-04-30T13:32:39Z</dcterms:modified>
</cp:coreProperties>
</file>